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51"/>
  </p:notesMasterIdLst>
  <p:sldIdLst>
    <p:sldId id="305" r:id="rId5"/>
    <p:sldId id="406" r:id="rId6"/>
    <p:sldId id="364" r:id="rId7"/>
    <p:sldId id="313" r:id="rId8"/>
    <p:sldId id="319" r:id="rId9"/>
    <p:sldId id="349" r:id="rId10"/>
    <p:sldId id="393" r:id="rId11"/>
    <p:sldId id="350" r:id="rId12"/>
    <p:sldId id="351" r:id="rId13"/>
    <p:sldId id="352" r:id="rId14"/>
    <p:sldId id="354" r:id="rId15"/>
    <p:sldId id="355" r:id="rId16"/>
    <p:sldId id="357" r:id="rId17"/>
    <p:sldId id="384" r:id="rId18"/>
    <p:sldId id="356" r:id="rId19"/>
    <p:sldId id="368" r:id="rId20"/>
    <p:sldId id="388" r:id="rId21"/>
    <p:sldId id="375" r:id="rId22"/>
    <p:sldId id="376" r:id="rId23"/>
    <p:sldId id="377" r:id="rId24"/>
    <p:sldId id="378" r:id="rId25"/>
    <p:sldId id="380" r:id="rId26"/>
    <p:sldId id="381" r:id="rId27"/>
    <p:sldId id="382" r:id="rId28"/>
    <p:sldId id="370" r:id="rId29"/>
    <p:sldId id="415" r:id="rId30"/>
    <p:sldId id="385" r:id="rId31"/>
    <p:sldId id="387" r:id="rId32"/>
    <p:sldId id="390" r:id="rId33"/>
    <p:sldId id="412" r:id="rId34"/>
    <p:sldId id="413" r:id="rId35"/>
    <p:sldId id="414" r:id="rId36"/>
    <p:sldId id="391" r:id="rId37"/>
    <p:sldId id="392" r:id="rId38"/>
    <p:sldId id="407" r:id="rId39"/>
    <p:sldId id="394" r:id="rId40"/>
    <p:sldId id="395" r:id="rId41"/>
    <p:sldId id="397" r:id="rId42"/>
    <p:sldId id="398" r:id="rId43"/>
    <p:sldId id="399" r:id="rId44"/>
    <p:sldId id="400" r:id="rId45"/>
    <p:sldId id="408" r:id="rId46"/>
    <p:sldId id="409" r:id="rId47"/>
    <p:sldId id="410" r:id="rId48"/>
    <p:sldId id="411" r:id="rId49"/>
    <p:sldId id="374" r:id="rId50"/>
  </p:sldIdLst>
  <p:sldSz cx="12192000" cy="6858000"/>
  <p:notesSz cx="6950075" cy="9236075"/>
  <p:custDataLst>
    <p:tags r:id="rId5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35" autoAdjust="0"/>
    <p:restoredTop sz="79294" autoAdjust="0"/>
  </p:normalViewPr>
  <p:slideViewPr>
    <p:cSldViewPr snapToGrid="0">
      <p:cViewPr varScale="1">
        <p:scale>
          <a:sx n="100" d="100"/>
          <a:sy n="100" d="100"/>
        </p:scale>
        <p:origin x="84" y="510"/>
      </p:cViewPr>
      <p:guideLst/>
    </p:cSldViewPr>
  </p:slideViewPr>
  <p:notesTextViewPr>
    <p:cViewPr>
      <p:scale>
        <a:sx n="1" d="1"/>
        <a:sy n="1" d="1"/>
      </p:scale>
      <p:origin x="0" y="0"/>
    </p:cViewPr>
  </p:notesTextViewPr>
  <p:notesViewPr>
    <p:cSldViewPr>
      <p:cViewPr varScale="1">
        <p:scale>
          <a:sx n="90" d="100"/>
          <a:sy n="90" d="100"/>
        </p:scale>
        <p:origin x="355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s>
</file>

<file path=ppt/diagrams/_rels/data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4" Type="http://schemas.openxmlformats.org/officeDocument/2006/relationships/image" Target="../media/image14.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4" Type="http://schemas.openxmlformats.org/officeDocument/2006/relationships/image" Target="../media/image14.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9E249D-B0F5-4201-B3EA-EFA0992370B3}"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D1DC6483-AD87-4AF8-9F07-C24DC3E31E3A}">
      <dgm:prSet/>
      <dgm:spPr/>
      <dgm:t>
        <a:bodyPr/>
        <a:lstStyle/>
        <a:p>
          <a:r>
            <a:rPr lang="en-US" b="0" i="0"/>
            <a:t>Mortgage delinquencies are the most telling sign for the rise or fall of future foreclosure filings. </a:t>
          </a:r>
          <a:endParaRPr lang="en-US"/>
        </a:p>
      </dgm:t>
    </dgm:pt>
    <dgm:pt modelId="{4D463FB5-2851-43F8-B67A-16764F6D89E5}" type="parTrans" cxnId="{5403ECD4-2FEA-400D-A183-1CD7FDCF7765}">
      <dgm:prSet/>
      <dgm:spPr/>
      <dgm:t>
        <a:bodyPr/>
        <a:lstStyle/>
        <a:p>
          <a:endParaRPr lang="en-US"/>
        </a:p>
      </dgm:t>
    </dgm:pt>
    <dgm:pt modelId="{D241B438-69E7-48B7-A558-ED71CD58360E}" type="sibTrans" cxnId="{5403ECD4-2FEA-400D-A183-1CD7FDCF7765}">
      <dgm:prSet/>
      <dgm:spPr/>
      <dgm:t>
        <a:bodyPr/>
        <a:lstStyle/>
        <a:p>
          <a:endParaRPr lang="en-US"/>
        </a:p>
      </dgm:t>
    </dgm:pt>
    <dgm:pt modelId="{EB301C13-572F-441F-8910-6AF4968B1082}">
      <dgm:prSet/>
      <dgm:spPr/>
      <dgm:t>
        <a:bodyPr/>
        <a:lstStyle/>
        <a:p>
          <a:r>
            <a:rPr lang="en-US" b="0" i="0"/>
            <a:t>Right now, there is no reason to believe foreclosure starts will jump dramatically.</a:t>
          </a:r>
          <a:endParaRPr lang="en-US"/>
        </a:p>
      </dgm:t>
    </dgm:pt>
    <dgm:pt modelId="{25354022-BFEF-477C-A1C7-F3FFBDFDC126}" type="parTrans" cxnId="{CDB915A2-AD95-408F-88B7-96B5405917A6}">
      <dgm:prSet/>
      <dgm:spPr/>
      <dgm:t>
        <a:bodyPr/>
        <a:lstStyle/>
        <a:p>
          <a:endParaRPr lang="en-US"/>
        </a:p>
      </dgm:t>
    </dgm:pt>
    <dgm:pt modelId="{C890D882-3FC0-4D05-883E-F5EB31A18827}" type="sibTrans" cxnId="{CDB915A2-AD95-408F-88B7-96B5405917A6}">
      <dgm:prSet/>
      <dgm:spPr/>
      <dgm:t>
        <a:bodyPr/>
        <a:lstStyle/>
        <a:p>
          <a:endParaRPr lang="en-US"/>
        </a:p>
      </dgm:t>
    </dgm:pt>
    <dgm:pt modelId="{EE3C1AD1-683C-4801-A901-C95034557B98}" type="pres">
      <dgm:prSet presAssocID="{019E249D-B0F5-4201-B3EA-EFA0992370B3}" presName="root" presStyleCnt="0">
        <dgm:presLayoutVars>
          <dgm:dir/>
          <dgm:resizeHandles val="exact"/>
        </dgm:presLayoutVars>
      </dgm:prSet>
      <dgm:spPr/>
    </dgm:pt>
    <dgm:pt modelId="{A1B9A0C9-B631-48BD-AFAD-F707B9DCCB57}" type="pres">
      <dgm:prSet presAssocID="{D1DC6483-AD87-4AF8-9F07-C24DC3E31E3A}" presName="compNode" presStyleCnt="0"/>
      <dgm:spPr/>
    </dgm:pt>
    <dgm:pt modelId="{C11C92A8-7606-4FC6-AA4E-149D5D0FC2B7}" type="pres">
      <dgm:prSet presAssocID="{D1DC6483-AD87-4AF8-9F07-C24DC3E31E3A}" presName="bgRect" presStyleLbl="bgShp" presStyleIdx="0" presStyleCnt="2"/>
      <dgm:spPr/>
    </dgm:pt>
    <dgm:pt modelId="{54A9A599-4A47-46F5-9CBD-E59A4F446645}" type="pres">
      <dgm:prSet presAssocID="{D1DC6483-AD87-4AF8-9F07-C24DC3E31E3A}"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ouse"/>
        </a:ext>
      </dgm:extLst>
    </dgm:pt>
    <dgm:pt modelId="{499C0DD4-3EC9-475D-A1F0-3F006BA00EB2}" type="pres">
      <dgm:prSet presAssocID="{D1DC6483-AD87-4AF8-9F07-C24DC3E31E3A}" presName="spaceRect" presStyleCnt="0"/>
      <dgm:spPr/>
    </dgm:pt>
    <dgm:pt modelId="{E2BF80F9-2092-4EC6-A047-3B56B61B994F}" type="pres">
      <dgm:prSet presAssocID="{D1DC6483-AD87-4AF8-9F07-C24DC3E31E3A}" presName="parTx" presStyleLbl="revTx" presStyleIdx="0" presStyleCnt="2">
        <dgm:presLayoutVars>
          <dgm:chMax val="0"/>
          <dgm:chPref val="0"/>
        </dgm:presLayoutVars>
      </dgm:prSet>
      <dgm:spPr/>
    </dgm:pt>
    <dgm:pt modelId="{C32B5E25-42ED-4009-851E-99DD0E351558}" type="pres">
      <dgm:prSet presAssocID="{D241B438-69E7-48B7-A558-ED71CD58360E}" presName="sibTrans" presStyleCnt="0"/>
      <dgm:spPr/>
    </dgm:pt>
    <dgm:pt modelId="{E4653E7F-6008-4B87-ACFF-6BDAB3DCCA54}" type="pres">
      <dgm:prSet presAssocID="{EB301C13-572F-441F-8910-6AF4968B1082}" presName="compNode" presStyleCnt="0"/>
      <dgm:spPr/>
    </dgm:pt>
    <dgm:pt modelId="{FB321C67-FD59-459E-A0BB-2BB88666E9B2}" type="pres">
      <dgm:prSet presAssocID="{EB301C13-572F-441F-8910-6AF4968B1082}" presName="bgRect" presStyleLbl="bgShp" presStyleIdx="1" presStyleCnt="2"/>
      <dgm:spPr/>
    </dgm:pt>
    <dgm:pt modelId="{B99E7F52-1001-42BE-95A2-F7B16216ADAA}" type="pres">
      <dgm:prSet presAssocID="{EB301C13-572F-441F-8910-6AF4968B1082}"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Irritant"/>
        </a:ext>
      </dgm:extLst>
    </dgm:pt>
    <dgm:pt modelId="{056E2CA7-AC5D-4DDE-A268-EA55FF8D407D}" type="pres">
      <dgm:prSet presAssocID="{EB301C13-572F-441F-8910-6AF4968B1082}" presName="spaceRect" presStyleCnt="0"/>
      <dgm:spPr/>
    </dgm:pt>
    <dgm:pt modelId="{2CF4F01E-72BF-4D09-90A0-8BA4FF2C3E39}" type="pres">
      <dgm:prSet presAssocID="{EB301C13-572F-441F-8910-6AF4968B1082}" presName="parTx" presStyleLbl="revTx" presStyleIdx="1" presStyleCnt="2">
        <dgm:presLayoutVars>
          <dgm:chMax val="0"/>
          <dgm:chPref val="0"/>
        </dgm:presLayoutVars>
      </dgm:prSet>
      <dgm:spPr/>
    </dgm:pt>
  </dgm:ptLst>
  <dgm:cxnLst>
    <dgm:cxn modelId="{BB0C0515-1F0E-4BE3-B3C1-C1655FB62990}" type="presOf" srcId="{EB301C13-572F-441F-8910-6AF4968B1082}" destId="{2CF4F01E-72BF-4D09-90A0-8BA4FF2C3E39}" srcOrd="0" destOrd="0" presId="urn:microsoft.com/office/officeart/2018/2/layout/IconVerticalSolidList"/>
    <dgm:cxn modelId="{AEF2593D-B49A-483D-802E-0496121FBA8F}" type="presOf" srcId="{019E249D-B0F5-4201-B3EA-EFA0992370B3}" destId="{EE3C1AD1-683C-4801-A901-C95034557B98}" srcOrd="0" destOrd="0" presId="urn:microsoft.com/office/officeart/2018/2/layout/IconVerticalSolidList"/>
    <dgm:cxn modelId="{CDB915A2-AD95-408F-88B7-96B5405917A6}" srcId="{019E249D-B0F5-4201-B3EA-EFA0992370B3}" destId="{EB301C13-572F-441F-8910-6AF4968B1082}" srcOrd="1" destOrd="0" parTransId="{25354022-BFEF-477C-A1C7-F3FFBDFDC126}" sibTransId="{C890D882-3FC0-4D05-883E-F5EB31A18827}"/>
    <dgm:cxn modelId="{9BE626D4-8BD7-4771-AF71-B1DB2B22825C}" type="presOf" srcId="{D1DC6483-AD87-4AF8-9F07-C24DC3E31E3A}" destId="{E2BF80F9-2092-4EC6-A047-3B56B61B994F}" srcOrd="0" destOrd="0" presId="urn:microsoft.com/office/officeart/2018/2/layout/IconVerticalSolidList"/>
    <dgm:cxn modelId="{5403ECD4-2FEA-400D-A183-1CD7FDCF7765}" srcId="{019E249D-B0F5-4201-B3EA-EFA0992370B3}" destId="{D1DC6483-AD87-4AF8-9F07-C24DC3E31E3A}" srcOrd="0" destOrd="0" parTransId="{4D463FB5-2851-43F8-B67A-16764F6D89E5}" sibTransId="{D241B438-69E7-48B7-A558-ED71CD58360E}"/>
    <dgm:cxn modelId="{AFEFF67E-8061-4BF0-A243-3539BAF7F188}" type="presParOf" srcId="{EE3C1AD1-683C-4801-A901-C95034557B98}" destId="{A1B9A0C9-B631-48BD-AFAD-F707B9DCCB57}" srcOrd="0" destOrd="0" presId="urn:microsoft.com/office/officeart/2018/2/layout/IconVerticalSolidList"/>
    <dgm:cxn modelId="{EF0457C2-22A5-4692-A7C1-E7A456D27725}" type="presParOf" srcId="{A1B9A0C9-B631-48BD-AFAD-F707B9DCCB57}" destId="{C11C92A8-7606-4FC6-AA4E-149D5D0FC2B7}" srcOrd="0" destOrd="0" presId="urn:microsoft.com/office/officeart/2018/2/layout/IconVerticalSolidList"/>
    <dgm:cxn modelId="{D04A918E-BA2E-4CCB-837F-7C7C6AE93AE5}" type="presParOf" srcId="{A1B9A0C9-B631-48BD-AFAD-F707B9DCCB57}" destId="{54A9A599-4A47-46F5-9CBD-E59A4F446645}" srcOrd="1" destOrd="0" presId="urn:microsoft.com/office/officeart/2018/2/layout/IconVerticalSolidList"/>
    <dgm:cxn modelId="{E74AE112-292C-47E9-84FB-6C25851418D2}" type="presParOf" srcId="{A1B9A0C9-B631-48BD-AFAD-F707B9DCCB57}" destId="{499C0DD4-3EC9-475D-A1F0-3F006BA00EB2}" srcOrd="2" destOrd="0" presId="urn:microsoft.com/office/officeart/2018/2/layout/IconVerticalSolidList"/>
    <dgm:cxn modelId="{4725304B-3A34-4440-B258-7E028E037755}" type="presParOf" srcId="{A1B9A0C9-B631-48BD-AFAD-F707B9DCCB57}" destId="{E2BF80F9-2092-4EC6-A047-3B56B61B994F}" srcOrd="3" destOrd="0" presId="urn:microsoft.com/office/officeart/2018/2/layout/IconVerticalSolidList"/>
    <dgm:cxn modelId="{CD13630F-15BC-48D6-BA23-BA3B5FF0D818}" type="presParOf" srcId="{EE3C1AD1-683C-4801-A901-C95034557B98}" destId="{C32B5E25-42ED-4009-851E-99DD0E351558}" srcOrd="1" destOrd="0" presId="urn:microsoft.com/office/officeart/2018/2/layout/IconVerticalSolidList"/>
    <dgm:cxn modelId="{1AD66E75-1C04-4752-B481-29B259FCECEE}" type="presParOf" srcId="{EE3C1AD1-683C-4801-A901-C95034557B98}" destId="{E4653E7F-6008-4B87-ACFF-6BDAB3DCCA54}" srcOrd="2" destOrd="0" presId="urn:microsoft.com/office/officeart/2018/2/layout/IconVerticalSolidList"/>
    <dgm:cxn modelId="{A741501D-CAF8-46EF-AF31-4973174D336F}" type="presParOf" srcId="{E4653E7F-6008-4B87-ACFF-6BDAB3DCCA54}" destId="{FB321C67-FD59-459E-A0BB-2BB88666E9B2}" srcOrd="0" destOrd="0" presId="urn:microsoft.com/office/officeart/2018/2/layout/IconVerticalSolidList"/>
    <dgm:cxn modelId="{7A0A1BD5-9B4B-4DBF-9155-4732F5A3B26B}" type="presParOf" srcId="{E4653E7F-6008-4B87-ACFF-6BDAB3DCCA54}" destId="{B99E7F52-1001-42BE-95A2-F7B16216ADAA}" srcOrd="1" destOrd="0" presId="urn:microsoft.com/office/officeart/2018/2/layout/IconVerticalSolidList"/>
    <dgm:cxn modelId="{8BB4399F-372C-4C90-9384-B77321B808FB}" type="presParOf" srcId="{E4653E7F-6008-4B87-ACFF-6BDAB3DCCA54}" destId="{056E2CA7-AC5D-4DDE-A268-EA55FF8D407D}" srcOrd="2" destOrd="0" presId="urn:microsoft.com/office/officeart/2018/2/layout/IconVerticalSolidList"/>
    <dgm:cxn modelId="{44309296-8EA6-4038-9E2B-517F479311E3}" type="presParOf" srcId="{E4653E7F-6008-4B87-ACFF-6BDAB3DCCA54}" destId="{2CF4F01E-72BF-4D09-90A0-8BA4FF2C3E39}"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2102B98-1B52-4C7A-8F27-6FDAB3DCCC2F}" type="doc">
      <dgm:prSet loTypeId="urn:microsoft.com/office/officeart/2008/layout/LinedList" loCatId="list" qsTypeId="urn:microsoft.com/office/officeart/2005/8/quickstyle/simple4" qsCatId="simple" csTypeId="urn:microsoft.com/office/officeart/2005/8/colors/colorful2" csCatId="colorful"/>
      <dgm:spPr/>
      <dgm:t>
        <a:bodyPr/>
        <a:lstStyle/>
        <a:p>
          <a:endParaRPr lang="en-US"/>
        </a:p>
      </dgm:t>
    </dgm:pt>
    <dgm:pt modelId="{2F071B9C-BC16-433B-9373-E78F31820E2E}">
      <dgm:prSet/>
      <dgm:spPr/>
      <dgm:t>
        <a:bodyPr/>
        <a:lstStyle/>
        <a:p>
          <a:r>
            <a:rPr lang="en-US" dirty="0"/>
            <a:t>The CFPB announced in March that it is changing its supervisory operations in order to better protect from illegal discrimination in the financial space. </a:t>
          </a:r>
        </a:p>
      </dgm:t>
    </dgm:pt>
    <dgm:pt modelId="{D156BC60-383A-4DE7-A975-FA06C49A6FC3}" type="parTrans" cxnId="{64162742-0926-4A2E-9FBC-AD87AA3EFDB1}">
      <dgm:prSet/>
      <dgm:spPr/>
      <dgm:t>
        <a:bodyPr/>
        <a:lstStyle/>
        <a:p>
          <a:endParaRPr lang="en-US"/>
        </a:p>
      </dgm:t>
    </dgm:pt>
    <dgm:pt modelId="{4258EBFC-1D19-4F2A-BC7C-988EBDE9A242}" type="sibTrans" cxnId="{64162742-0926-4A2E-9FBC-AD87AA3EFDB1}">
      <dgm:prSet/>
      <dgm:spPr/>
      <dgm:t>
        <a:bodyPr/>
        <a:lstStyle/>
        <a:p>
          <a:endParaRPr lang="en-US"/>
        </a:p>
      </dgm:t>
    </dgm:pt>
    <dgm:pt modelId="{286D5AF2-6109-4385-8201-2E04A2AF1A1D}">
      <dgm:prSet/>
      <dgm:spPr/>
      <dgm:t>
        <a:bodyPr/>
        <a:lstStyle/>
        <a:p>
          <a:r>
            <a:rPr lang="en-US" dirty="0"/>
            <a:t>The Bureau said it will scrutinize discriminatory conduct that violates the federal prohibition against unfair practices. </a:t>
          </a:r>
        </a:p>
      </dgm:t>
    </dgm:pt>
    <dgm:pt modelId="{B133250C-6ECF-41AE-9C5A-CC5965059AB0}" type="parTrans" cxnId="{A5892D22-06AA-4238-9D56-36D6A412B5CE}">
      <dgm:prSet/>
      <dgm:spPr/>
      <dgm:t>
        <a:bodyPr/>
        <a:lstStyle/>
        <a:p>
          <a:endParaRPr lang="en-US"/>
        </a:p>
      </dgm:t>
    </dgm:pt>
    <dgm:pt modelId="{4EF3C517-8819-4B9D-B75A-6AD25025CCA0}" type="sibTrans" cxnId="{A5892D22-06AA-4238-9D56-36D6A412B5CE}">
      <dgm:prSet/>
      <dgm:spPr/>
      <dgm:t>
        <a:bodyPr/>
        <a:lstStyle/>
        <a:p>
          <a:endParaRPr lang="en-US"/>
        </a:p>
      </dgm:t>
    </dgm:pt>
    <dgm:pt modelId="{1D3980E9-4B51-44E6-A430-30C2040EEA78}">
      <dgm:prSet/>
      <dgm:spPr/>
      <dgm:t>
        <a:bodyPr/>
        <a:lstStyle/>
        <a:p>
          <a:r>
            <a:rPr lang="en-US" dirty="0"/>
            <a:t>It said it will go beyond even where fair lending laws apply. </a:t>
          </a:r>
        </a:p>
      </dgm:t>
    </dgm:pt>
    <dgm:pt modelId="{6FAD16D1-689A-4E2E-908D-C97A3F509B10}" type="parTrans" cxnId="{99803CD9-29E6-466A-B8AB-EAF6D70838B5}">
      <dgm:prSet/>
      <dgm:spPr/>
      <dgm:t>
        <a:bodyPr/>
        <a:lstStyle/>
        <a:p>
          <a:endParaRPr lang="en-US"/>
        </a:p>
      </dgm:t>
    </dgm:pt>
    <dgm:pt modelId="{6656C81F-9119-4CC8-A78A-4921F508EE5D}" type="sibTrans" cxnId="{99803CD9-29E6-466A-B8AB-EAF6D70838B5}">
      <dgm:prSet/>
      <dgm:spPr/>
      <dgm:t>
        <a:bodyPr/>
        <a:lstStyle/>
        <a:p>
          <a:endParaRPr lang="en-US"/>
        </a:p>
      </dgm:t>
    </dgm:pt>
    <dgm:pt modelId="{3F40C49B-F84A-46FA-A0E7-33EE86E8ECB9}" type="pres">
      <dgm:prSet presAssocID="{F2102B98-1B52-4C7A-8F27-6FDAB3DCCC2F}" presName="vert0" presStyleCnt="0">
        <dgm:presLayoutVars>
          <dgm:dir/>
          <dgm:animOne val="branch"/>
          <dgm:animLvl val="lvl"/>
        </dgm:presLayoutVars>
      </dgm:prSet>
      <dgm:spPr/>
    </dgm:pt>
    <dgm:pt modelId="{3E087454-CE8F-4CBC-B90E-A7CEABEF6AF6}" type="pres">
      <dgm:prSet presAssocID="{2F071B9C-BC16-433B-9373-E78F31820E2E}" presName="thickLine" presStyleLbl="alignNode1" presStyleIdx="0" presStyleCnt="3"/>
      <dgm:spPr/>
    </dgm:pt>
    <dgm:pt modelId="{7B1D8ABD-7E70-4754-93AF-2D311E4B5E69}" type="pres">
      <dgm:prSet presAssocID="{2F071B9C-BC16-433B-9373-E78F31820E2E}" presName="horz1" presStyleCnt="0"/>
      <dgm:spPr/>
    </dgm:pt>
    <dgm:pt modelId="{59E8C124-8C29-465C-A28A-E0A3B0F99AC5}" type="pres">
      <dgm:prSet presAssocID="{2F071B9C-BC16-433B-9373-E78F31820E2E}" presName="tx1" presStyleLbl="revTx" presStyleIdx="0" presStyleCnt="3"/>
      <dgm:spPr/>
    </dgm:pt>
    <dgm:pt modelId="{6EFACA5E-5683-440C-8417-2FA95C7DDCF2}" type="pres">
      <dgm:prSet presAssocID="{2F071B9C-BC16-433B-9373-E78F31820E2E}" presName="vert1" presStyleCnt="0"/>
      <dgm:spPr/>
    </dgm:pt>
    <dgm:pt modelId="{57C94B6B-2988-4D8C-A9D4-40C46E9EBE9F}" type="pres">
      <dgm:prSet presAssocID="{286D5AF2-6109-4385-8201-2E04A2AF1A1D}" presName="thickLine" presStyleLbl="alignNode1" presStyleIdx="1" presStyleCnt="3"/>
      <dgm:spPr/>
    </dgm:pt>
    <dgm:pt modelId="{51DF7EE0-B453-4ECD-9865-611D990D93CF}" type="pres">
      <dgm:prSet presAssocID="{286D5AF2-6109-4385-8201-2E04A2AF1A1D}" presName="horz1" presStyleCnt="0"/>
      <dgm:spPr/>
    </dgm:pt>
    <dgm:pt modelId="{BF1C7D58-0048-496B-996E-EA9973FBF059}" type="pres">
      <dgm:prSet presAssocID="{286D5AF2-6109-4385-8201-2E04A2AF1A1D}" presName="tx1" presStyleLbl="revTx" presStyleIdx="1" presStyleCnt="3"/>
      <dgm:spPr/>
    </dgm:pt>
    <dgm:pt modelId="{D814C952-173B-4D22-9C84-FC0F9E8D96EC}" type="pres">
      <dgm:prSet presAssocID="{286D5AF2-6109-4385-8201-2E04A2AF1A1D}" presName="vert1" presStyleCnt="0"/>
      <dgm:spPr/>
    </dgm:pt>
    <dgm:pt modelId="{CE4B258F-C7CE-43F2-8799-B7036FCBD02D}" type="pres">
      <dgm:prSet presAssocID="{1D3980E9-4B51-44E6-A430-30C2040EEA78}" presName="thickLine" presStyleLbl="alignNode1" presStyleIdx="2" presStyleCnt="3"/>
      <dgm:spPr/>
    </dgm:pt>
    <dgm:pt modelId="{9E52BE7F-11C9-40AB-B160-FECB2F167537}" type="pres">
      <dgm:prSet presAssocID="{1D3980E9-4B51-44E6-A430-30C2040EEA78}" presName="horz1" presStyleCnt="0"/>
      <dgm:spPr/>
    </dgm:pt>
    <dgm:pt modelId="{6143BC15-0FC4-42DE-A2CD-D5291B85C1CE}" type="pres">
      <dgm:prSet presAssocID="{1D3980E9-4B51-44E6-A430-30C2040EEA78}" presName="tx1" presStyleLbl="revTx" presStyleIdx="2" presStyleCnt="3"/>
      <dgm:spPr/>
    </dgm:pt>
    <dgm:pt modelId="{28CE12BE-A806-4CF5-B6DF-26D6CC953FE9}" type="pres">
      <dgm:prSet presAssocID="{1D3980E9-4B51-44E6-A430-30C2040EEA78}" presName="vert1" presStyleCnt="0"/>
      <dgm:spPr/>
    </dgm:pt>
  </dgm:ptLst>
  <dgm:cxnLst>
    <dgm:cxn modelId="{82695112-B9CE-4232-A219-B3C5EC610017}" type="presOf" srcId="{2F071B9C-BC16-433B-9373-E78F31820E2E}" destId="{59E8C124-8C29-465C-A28A-E0A3B0F99AC5}" srcOrd="0" destOrd="0" presId="urn:microsoft.com/office/officeart/2008/layout/LinedList"/>
    <dgm:cxn modelId="{A5892D22-06AA-4238-9D56-36D6A412B5CE}" srcId="{F2102B98-1B52-4C7A-8F27-6FDAB3DCCC2F}" destId="{286D5AF2-6109-4385-8201-2E04A2AF1A1D}" srcOrd="1" destOrd="0" parTransId="{B133250C-6ECF-41AE-9C5A-CC5965059AB0}" sibTransId="{4EF3C517-8819-4B9D-B75A-6AD25025CCA0}"/>
    <dgm:cxn modelId="{13638D2D-14E1-47CB-A5B1-180E86E5E1C5}" type="presOf" srcId="{286D5AF2-6109-4385-8201-2E04A2AF1A1D}" destId="{BF1C7D58-0048-496B-996E-EA9973FBF059}" srcOrd="0" destOrd="0" presId="urn:microsoft.com/office/officeart/2008/layout/LinedList"/>
    <dgm:cxn modelId="{64162742-0926-4A2E-9FBC-AD87AA3EFDB1}" srcId="{F2102B98-1B52-4C7A-8F27-6FDAB3DCCC2F}" destId="{2F071B9C-BC16-433B-9373-E78F31820E2E}" srcOrd="0" destOrd="0" parTransId="{D156BC60-383A-4DE7-A975-FA06C49A6FC3}" sibTransId="{4258EBFC-1D19-4F2A-BC7C-988EBDE9A242}"/>
    <dgm:cxn modelId="{E000F9C9-34D4-4136-A28E-AAF0B41FF65B}" type="presOf" srcId="{1D3980E9-4B51-44E6-A430-30C2040EEA78}" destId="{6143BC15-0FC4-42DE-A2CD-D5291B85C1CE}" srcOrd="0" destOrd="0" presId="urn:microsoft.com/office/officeart/2008/layout/LinedList"/>
    <dgm:cxn modelId="{99803CD9-29E6-466A-B8AB-EAF6D70838B5}" srcId="{F2102B98-1B52-4C7A-8F27-6FDAB3DCCC2F}" destId="{1D3980E9-4B51-44E6-A430-30C2040EEA78}" srcOrd="2" destOrd="0" parTransId="{6FAD16D1-689A-4E2E-908D-C97A3F509B10}" sibTransId="{6656C81F-9119-4CC8-A78A-4921F508EE5D}"/>
    <dgm:cxn modelId="{041A1EE4-3202-4AD6-A652-4D58B73DF177}" type="presOf" srcId="{F2102B98-1B52-4C7A-8F27-6FDAB3DCCC2F}" destId="{3F40C49B-F84A-46FA-A0E7-33EE86E8ECB9}" srcOrd="0" destOrd="0" presId="urn:microsoft.com/office/officeart/2008/layout/LinedList"/>
    <dgm:cxn modelId="{95C80F10-5C33-46A3-B897-1945A31C4AC8}" type="presParOf" srcId="{3F40C49B-F84A-46FA-A0E7-33EE86E8ECB9}" destId="{3E087454-CE8F-4CBC-B90E-A7CEABEF6AF6}" srcOrd="0" destOrd="0" presId="urn:microsoft.com/office/officeart/2008/layout/LinedList"/>
    <dgm:cxn modelId="{2E3F99E2-A252-46FC-B0D5-EC5260BF808B}" type="presParOf" srcId="{3F40C49B-F84A-46FA-A0E7-33EE86E8ECB9}" destId="{7B1D8ABD-7E70-4754-93AF-2D311E4B5E69}" srcOrd="1" destOrd="0" presId="urn:microsoft.com/office/officeart/2008/layout/LinedList"/>
    <dgm:cxn modelId="{FAF2BF46-A32F-478D-90F8-7006064AB384}" type="presParOf" srcId="{7B1D8ABD-7E70-4754-93AF-2D311E4B5E69}" destId="{59E8C124-8C29-465C-A28A-E0A3B0F99AC5}" srcOrd="0" destOrd="0" presId="urn:microsoft.com/office/officeart/2008/layout/LinedList"/>
    <dgm:cxn modelId="{93437C43-1CB6-4923-A74F-F8F546E33770}" type="presParOf" srcId="{7B1D8ABD-7E70-4754-93AF-2D311E4B5E69}" destId="{6EFACA5E-5683-440C-8417-2FA95C7DDCF2}" srcOrd="1" destOrd="0" presId="urn:microsoft.com/office/officeart/2008/layout/LinedList"/>
    <dgm:cxn modelId="{B96497D1-4DB6-49BC-B182-B12863118DBC}" type="presParOf" srcId="{3F40C49B-F84A-46FA-A0E7-33EE86E8ECB9}" destId="{57C94B6B-2988-4D8C-A9D4-40C46E9EBE9F}" srcOrd="2" destOrd="0" presId="urn:microsoft.com/office/officeart/2008/layout/LinedList"/>
    <dgm:cxn modelId="{DFCBDFD4-B833-4CFB-98AA-F54BAB832DAD}" type="presParOf" srcId="{3F40C49B-F84A-46FA-A0E7-33EE86E8ECB9}" destId="{51DF7EE0-B453-4ECD-9865-611D990D93CF}" srcOrd="3" destOrd="0" presId="urn:microsoft.com/office/officeart/2008/layout/LinedList"/>
    <dgm:cxn modelId="{4891AD73-DCC0-4382-8E56-97863B7D139C}" type="presParOf" srcId="{51DF7EE0-B453-4ECD-9865-611D990D93CF}" destId="{BF1C7D58-0048-496B-996E-EA9973FBF059}" srcOrd="0" destOrd="0" presId="urn:microsoft.com/office/officeart/2008/layout/LinedList"/>
    <dgm:cxn modelId="{E2D07A7B-B63C-4449-8D8F-976BA402BBAF}" type="presParOf" srcId="{51DF7EE0-B453-4ECD-9865-611D990D93CF}" destId="{D814C952-173B-4D22-9C84-FC0F9E8D96EC}" srcOrd="1" destOrd="0" presId="urn:microsoft.com/office/officeart/2008/layout/LinedList"/>
    <dgm:cxn modelId="{82221F8D-AC34-490C-ADC8-908F11F4E125}" type="presParOf" srcId="{3F40C49B-F84A-46FA-A0E7-33EE86E8ECB9}" destId="{CE4B258F-C7CE-43F2-8799-B7036FCBD02D}" srcOrd="4" destOrd="0" presId="urn:microsoft.com/office/officeart/2008/layout/LinedList"/>
    <dgm:cxn modelId="{A78CE391-A7A0-4E98-9326-54A3BE4D6364}" type="presParOf" srcId="{3F40C49B-F84A-46FA-A0E7-33EE86E8ECB9}" destId="{9E52BE7F-11C9-40AB-B160-FECB2F167537}" srcOrd="5" destOrd="0" presId="urn:microsoft.com/office/officeart/2008/layout/LinedList"/>
    <dgm:cxn modelId="{A6F27B89-ADE6-4EFC-BF58-1C2D48963ECA}" type="presParOf" srcId="{9E52BE7F-11C9-40AB-B160-FECB2F167537}" destId="{6143BC15-0FC4-42DE-A2CD-D5291B85C1CE}" srcOrd="0" destOrd="0" presId="urn:microsoft.com/office/officeart/2008/layout/LinedList"/>
    <dgm:cxn modelId="{F137A35B-3554-4EA9-9A35-90C70B31C54B}" type="presParOf" srcId="{9E52BE7F-11C9-40AB-B160-FECB2F167537}" destId="{28CE12BE-A806-4CF5-B6DF-26D6CC953FE9}"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1C92A8-7606-4FC6-AA4E-149D5D0FC2B7}">
      <dsp:nvSpPr>
        <dsp:cNvPr id="0" name=""/>
        <dsp:cNvSpPr/>
      </dsp:nvSpPr>
      <dsp:spPr>
        <a:xfrm>
          <a:off x="0" y="603646"/>
          <a:ext cx="10353675" cy="1114425"/>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A9A599-4A47-46F5-9CBD-E59A4F446645}">
      <dsp:nvSpPr>
        <dsp:cNvPr id="0" name=""/>
        <dsp:cNvSpPr/>
      </dsp:nvSpPr>
      <dsp:spPr>
        <a:xfrm>
          <a:off x="337113" y="854392"/>
          <a:ext cx="612933" cy="61293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2BF80F9-2092-4EC6-A047-3B56B61B994F}">
      <dsp:nvSpPr>
        <dsp:cNvPr id="0" name=""/>
        <dsp:cNvSpPr/>
      </dsp:nvSpPr>
      <dsp:spPr>
        <a:xfrm>
          <a:off x="1287160" y="603646"/>
          <a:ext cx="9066514" cy="11144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943" tIns="117943" rIns="117943" bIns="117943" numCol="1" spcCol="1270" anchor="ctr" anchorCtr="0">
          <a:noAutofit/>
        </a:bodyPr>
        <a:lstStyle/>
        <a:p>
          <a:pPr marL="0" lvl="0" indent="0" algn="l" defTabSz="1111250">
            <a:lnSpc>
              <a:spcPct val="90000"/>
            </a:lnSpc>
            <a:spcBef>
              <a:spcPct val="0"/>
            </a:spcBef>
            <a:spcAft>
              <a:spcPct val="35000"/>
            </a:spcAft>
            <a:buNone/>
          </a:pPr>
          <a:r>
            <a:rPr lang="en-US" sz="2500" b="0" i="0" kern="1200"/>
            <a:t>Mortgage delinquencies are the most telling sign for the rise or fall of future foreclosure filings. </a:t>
          </a:r>
          <a:endParaRPr lang="en-US" sz="2500" kern="1200"/>
        </a:p>
      </dsp:txBody>
      <dsp:txXfrm>
        <a:off x="1287160" y="603646"/>
        <a:ext cx="9066514" cy="1114425"/>
      </dsp:txXfrm>
    </dsp:sp>
    <dsp:sp modelId="{FB321C67-FD59-459E-A0BB-2BB88666E9B2}">
      <dsp:nvSpPr>
        <dsp:cNvPr id="0" name=""/>
        <dsp:cNvSpPr/>
      </dsp:nvSpPr>
      <dsp:spPr>
        <a:xfrm>
          <a:off x="0" y="1996678"/>
          <a:ext cx="10353675" cy="1114425"/>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9E7F52-1001-42BE-95A2-F7B16216ADAA}">
      <dsp:nvSpPr>
        <dsp:cNvPr id="0" name=""/>
        <dsp:cNvSpPr/>
      </dsp:nvSpPr>
      <dsp:spPr>
        <a:xfrm>
          <a:off x="337113" y="2247423"/>
          <a:ext cx="612933" cy="61293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CF4F01E-72BF-4D09-90A0-8BA4FF2C3E39}">
      <dsp:nvSpPr>
        <dsp:cNvPr id="0" name=""/>
        <dsp:cNvSpPr/>
      </dsp:nvSpPr>
      <dsp:spPr>
        <a:xfrm>
          <a:off x="1287160" y="1996678"/>
          <a:ext cx="9066514" cy="11144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943" tIns="117943" rIns="117943" bIns="117943" numCol="1" spcCol="1270" anchor="ctr" anchorCtr="0">
          <a:noAutofit/>
        </a:bodyPr>
        <a:lstStyle/>
        <a:p>
          <a:pPr marL="0" lvl="0" indent="0" algn="l" defTabSz="1111250">
            <a:lnSpc>
              <a:spcPct val="90000"/>
            </a:lnSpc>
            <a:spcBef>
              <a:spcPct val="0"/>
            </a:spcBef>
            <a:spcAft>
              <a:spcPct val="35000"/>
            </a:spcAft>
            <a:buNone/>
          </a:pPr>
          <a:r>
            <a:rPr lang="en-US" sz="2500" b="0" i="0" kern="1200"/>
            <a:t>Right now, there is no reason to believe foreclosure starts will jump dramatically.</a:t>
          </a:r>
          <a:endParaRPr lang="en-US" sz="2500" kern="1200"/>
        </a:p>
      </dsp:txBody>
      <dsp:txXfrm>
        <a:off x="1287160" y="1996678"/>
        <a:ext cx="9066514" cy="11144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087454-CE8F-4CBC-B90E-A7CEABEF6AF6}">
      <dsp:nvSpPr>
        <dsp:cNvPr id="0" name=""/>
        <dsp:cNvSpPr/>
      </dsp:nvSpPr>
      <dsp:spPr>
        <a:xfrm>
          <a:off x="0" y="2392"/>
          <a:ext cx="6266011" cy="0"/>
        </a:xfrm>
        <a:prstGeom prst="line">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0000"/>
                <a:lumMod val="90000"/>
              </a:schemeClr>
            </a:gs>
          </a:gsLst>
          <a:lin ang="5400000" scaled="0"/>
        </a:gradFill>
        <a:ln w="9525" cap="rnd" cmpd="sng" algn="ctr">
          <a:solidFill>
            <a:schemeClr val="accent2">
              <a:hueOff val="0"/>
              <a:satOff val="0"/>
              <a:lumOff val="0"/>
              <a:alphaOff val="0"/>
            </a:schemeClr>
          </a:solidFill>
          <a:prstDash val="solid"/>
        </a:ln>
        <a:effectLst>
          <a:outerShdw blurRad="63500" dist="25400" dir="5400000"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sp>
    <dsp:sp modelId="{59E8C124-8C29-465C-A28A-E0A3B0F99AC5}">
      <dsp:nvSpPr>
        <dsp:cNvPr id="0" name=""/>
        <dsp:cNvSpPr/>
      </dsp:nvSpPr>
      <dsp:spPr>
        <a:xfrm>
          <a:off x="0" y="2392"/>
          <a:ext cx="6266011" cy="16315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The CFPB announced in March that it is changing its supervisory operations in order to better protect from illegal discrimination in the financial space. </a:t>
          </a:r>
        </a:p>
      </dsp:txBody>
      <dsp:txXfrm>
        <a:off x="0" y="2392"/>
        <a:ext cx="6266011" cy="1631587"/>
      </dsp:txXfrm>
    </dsp:sp>
    <dsp:sp modelId="{57C94B6B-2988-4D8C-A9D4-40C46E9EBE9F}">
      <dsp:nvSpPr>
        <dsp:cNvPr id="0" name=""/>
        <dsp:cNvSpPr/>
      </dsp:nvSpPr>
      <dsp:spPr>
        <a:xfrm>
          <a:off x="0" y="1633979"/>
          <a:ext cx="6266011" cy="0"/>
        </a:xfrm>
        <a:prstGeom prst="line">
          <a:avLst/>
        </a:prstGeom>
        <a:gradFill rotWithShape="0">
          <a:gsLst>
            <a:gs pos="0">
              <a:schemeClr val="accent2">
                <a:hueOff val="-81595"/>
                <a:satOff val="-4716"/>
                <a:lumOff val="6471"/>
                <a:alphaOff val="0"/>
                <a:tint val="96000"/>
                <a:lumMod val="104000"/>
              </a:schemeClr>
            </a:gs>
            <a:gs pos="100000">
              <a:schemeClr val="accent2">
                <a:hueOff val="-81595"/>
                <a:satOff val="-4716"/>
                <a:lumOff val="6471"/>
                <a:alphaOff val="0"/>
                <a:shade val="90000"/>
                <a:lumMod val="90000"/>
              </a:schemeClr>
            </a:gs>
          </a:gsLst>
          <a:lin ang="5400000" scaled="0"/>
        </a:gradFill>
        <a:ln w="9525" cap="rnd" cmpd="sng" algn="ctr">
          <a:solidFill>
            <a:schemeClr val="accent2">
              <a:hueOff val="-81595"/>
              <a:satOff val="-4716"/>
              <a:lumOff val="6471"/>
              <a:alphaOff val="0"/>
            </a:schemeClr>
          </a:solidFill>
          <a:prstDash val="solid"/>
        </a:ln>
        <a:effectLst>
          <a:outerShdw blurRad="63500" dist="25400" dir="5400000"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sp>
    <dsp:sp modelId="{BF1C7D58-0048-496B-996E-EA9973FBF059}">
      <dsp:nvSpPr>
        <dsp:cNvPr id="0" name=""/>
        <dsp:cNvSpPr/>
      </dsp:nvSpPr>
      <dsp:spPr>
        <a:xfrm>
          <a:off x="0" y="1633979"/>
          <a:ext cx="6266011" cy="16315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The Bureau said it will scrutinize discriminatory conduct that violates the federal prohibition against unfair practices. </a:t>
          </a:r>
        </a:p>
      </dsp:txBody>
      <dsp:txXfrm>
        <a:off x="0" y="1633979"/>
        <a:ext cx="6266011" cy="1631587"/>
      </dsp:txXfrm>
    </dsp:sp>
    <dsp:sp modelId="{CE4B258F-C7CE-43F2-8799-B7036FCBD02D}">
      <dsp:nvSpPr>
        <dsp:cNvPr id="0" name=""/>
        <dsp:cNvSpPr/>
      </dsp:nvSpPr>
      <dsp:spPr>
        <a:xfrm>
          <a:off x="0" y="3265567"/>
          <a:ext cx="6266011" cy="0"/>
        </a:xfrm>
        <a:prstGeom prst="line">
          <a:avLst/>
        </a:prstGeom>
        <a:gradFill rotWithShape="0">
          <a:gsLst>
            <a:gs pos="0">
              <a:schemeClr val="accent2">
                <a:hueOff val="-163190"/>
                <a:satOff val="-9432"/>
                <a:lumOff val="12941"/>
                <a:alphaOff val="0"/>
                <a:tint val="96000"/>
                <a:lumMod val="104000"/>
              </a:schemeClr>
            </a:gs>
            <a:gs pos="100000">
              <a:schemeClr val="accent2">
                <a:hueOff val="-163190"/>
                <a:satOff val="-9432"/>
                <a:lumOff val="12941"/>
                <a:alphaOff val="0"/>
                <a:shade val="90000"/>
                <a:lumMod val="90000"/>
              </a:schemeClr>
            </a:gs>
          </a:gsLst>
          <a:lin ang="5400000" scaled="0"/>
        </a:gradFill>
        <a:ln w="9525" cap="rnd" cmpd="sng" algn="ctr">
          <a:solidFill>
            <a:schemeClr val="accent2">
              <a:hueOff val="-163190"/>
              <a:satOff val="-9432"/>
              <a:lumOff val="12941"/>
              <a:alphaOff val="0"/>
            </a:schemeClr>
          </a:solidFill>
          <a:prstDash val="solid"/>
        </a:ln>
        <a:effectLst>
          <a:outerShdw blurRad="63500" dist="25400" dir="5400000" rotWithShape="0">
            <a:srgbClr val="000000">
              <a:alpha val="60000"/>
            </a:srgbClr>
          </a:outerShdw>
        </a:effectLst>
      </dsp:spPr>
      <dsp:style>
        <a:lnRef idx="1">
          <a:scrgbClr r="0" g="0" b="0"/>
        </a:lnRef>
        <a:fillRef idx="3">
          <a:scrgbClr r="0" g="0" b="0"/>
        </a:fillRef>
        <a:effectRef idx="2">
          <a:scrgbClr r="0" g="0" b="0"/>
        </a:effectRef>
        <a:fontRef idx="minor">
          <a:schemeClr val="lt1"/>
        </a:fontRef>
      </dsp:style>
    </dsp:sp>
    <dsp:sp modelId="{6143BC15-0FC4-42DE-A2CD-D5291B85C1CE}">
      <dsp:nvSpPr>
        <dsp:cNvPr id="0" name=""/>
        <dsp:cNvSpPr/>
      </dsp:nvSpPr>
      <dsp:spPr>
        <a:xfrm>
          <a:off x="0" y="3265567"/>
          <a:ext cx="6266011" cy="16315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It said it will go beyond even where fair lending laws apply. </a:t>
          </a:r>
        </a:p>
      </dsp:txBody>
      <dsp:txXfrm>
        <a:off x="0" y="3265567"/>
        <a:ext cx="6266011" cy="163158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7"/>
          </a:xfrm>
          <a:prstGeom prst="rect">
            <a:avLst/>
          </a:prstGeom>
        </p:spPr>
        <p:txBody>
          <a:bodyPr vert="horz" lIns="92487" tIns="46244" rIns="92487" bIns="46244" rtlCol="0"/>
          <a:lstStyle>
            <a:lvl1pPr algn="l">
              <a:defRPr sz="1200"/>
            </a:lvl1pPr>
          </a:lstStyle>
          <a:p>
            <a:endParaRPr lang="en-US"/>
          </a:p>
        </p:txBody>
      </p:sp>
      <p:sp>
        <p:nvSpPr>
          <p:cNvPr id="3" name="Date Placeholder 2"/>
          <p:cNvSpPr>
            <a:spLocks noGrp="1"/>
          </p:cNvSpPr>
          <p:nvPr>
            <p:ph type="dt" idx="1"/>
          </p:nvPr>
        </p:nvSpPr>
        <p:spPr>
          <a:xfrm>
            <a:off x="3936768" y="0"/>
            <a:ext cx="3011699" cy="463407"/>
          </a:xfrm>
          <a:prstGeom prst="rect">
            <a:avLst/>
          </a:prstGeom>
        </p:spPr>
        <p:txBody>
          <a:bodyPr vert="horz" lIns="92487" tIns="46244" rIns="92487" bIns="46244" rtlCol="0"/>
          <a:lstStyle>
            <a:lvl1pPr algn="r">
              <a:defRPr sz="1200"/>
            </a:lvl1pPr>
          </a:lstStyle>
          <a:p>
            <a:fld id="{2C5504B6-9AC4-4E8A-985A-4C72C1C15455}" type="datetimeFigureOut">
              <a:rPr lang="en-US" smtClean="0"/>
              <a:t>10/20/2022</a:t>
            </a:fld>
            <a:endParaRPr lang="en-US"/>
          </a:p>
        </p:txBody>
      </p:sp>
      <p:sp>
        <p:nvSpPr>
          <p:cNvPr id="4" name="Slide Image Placeholder 3"/>
          <p:cNvSpPr>
            <a:spLocks noGrp="1" noRot="1" noChangeAspect="1"/>
          </p:cNvSpPr>
          <p:nvPr>
            <p:ph type="sldImg" idx="2"/>
          </p:nvPr>
        </p:nvSpPr>
        <p:spPr>
          <a:xfrm>
            <a:off x="706438" y="1154113"/>
            <a:ext cx="5537200" cy="3116262"/>
          </a:xfrm>
          <a:prstGeom prst="rect">
            <a:avLst/>
          </a:prstGeom>
          <a:noFill/>
          <a:ln w="12700">
            <a:solidFill>
              <a:prstClr val="black"/>
            </a:solidFill>
          </a:ln>
        </p:spPr>
      </p:sp>
      <p:sp>
        <p:nvSpPr>
          <p:cNvPr id="5" name="Notes Placeholder 4"/>
          <p:cNvSpPr>
            <a:spLocks noGrp="1"/>
          </p:cNvSpPr>
          <p:nvPr>
            <p:ph type="body" sz="quarter" idx="3"/>
          </p:nvPr>
        </p:nvSpPr>
        <p:spPr>
          <a:xfrm>
            <a:off x="695008" y="4444861"/>
            <a:ext cx="5560060" cy="3636705"/>
          </a:xfrm>
          <a:prstGeom prst="rect">
            <a:avLst/>
          </a:prstGeom>
        </p:spPr>
        <p:txBody>
          <a:bodyPr vert="horz" lIns="92487" tIns="46244" rIns="92487" bIns="4624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6"/>
          </a:xfrm>
          <a:prstGeom prst="rect">
            <a:avLst/>
          </a:prstGeom>
        </p:spPr>
        <p:txBody>
          <a:bodyPr vert="horz" lIns="92487" tIns="46244" rIns="92487" bIns="46244"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6"/>
          </a:xfrm>
          <a:prstGeom prst="rect">
            <a:avLst/>
          </a:prstGeom>
        </p:spPr>
        <p:txBody>
          <a:bodyPr vert="horz" lIns="92487" tIns="46244" rIns="92487" bIns="46244" rtlCol="0" anchor="b"/>
          <a:lstStyle>
            <a:lvl1pPr algn="r">
              <a:defRPr sz="1200"/>
            </a:lvl1pPr>
          </a:lstStyle>
          <a:p>
            <a:fld id="{379AC8CC-307E-41F3-9B45-AEDCC133867F}" type="slidenum">
              <a:rPr lang="en-US" smtClean="0"/>
              <a:t>‹#›</a:t>
            </a:fld>
            <a:endParaRPr lang="en-US"/>
          </a:p>
        </p:txBody>
      </p:sp>
    </p:spTree>
    <p:extLst>
      <p:ext uri="{BB962C8B-B14F-4D97-AF65-F5344CB8AC3E}">
        <p14:creationId xmlns:p14="http://schemas.microsoft.com/office/powerpoint/2010/main" val="520986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9AC8CC-307E-41F3-9B45-AEDCC133867F}" type="slidenum">
              <a:rPr lang="en-US" smtClean="0"/>
              <a:t>1</a:t>
            </a:fld>
            <a:endParaRPr lang="en-US"/>
          </a:p>
        </p:txBody>
      </p:sp>
    </p:spTree>
    <p:extLst>
      <p:ext uri="{BB962C8B-B14F-4D97-AF65-F5344CB8AC3E}">
        <p14:creationId xmlns:p14="http://schemas.microsoft.com/office/powerpoint/2010/main" val="28600678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9AC8CC-307E-41F3-9B45-AEDCC133867F}" type="slidenum">
              <a:rPr lang="en-US" smtClean="0"/>
              <a:t>12</a:t>
            </a:fld>
            <a:endParaRPr lang="en-US"/>
          </a:p>
        </p:txBody>
      </p:sp>
    </p:spTree>
    <p:extLst>
      <p:ext uri="{BB962C8B-B14F-4D97-AF65-F5344CB8AC3E}">
        <p14:creationId xmlns:p14="http://schemas.microsoft.com/office/powerpoint/2010/main" val="41580439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9AC8CC-307E-41F3-9B45-AEDCC133867F}" type="slidenum">
              <a:rPr lang="en-US" smtClean="0"/>
              <a:t>13</a:t>
            </a:fld>
            <a:endParaRPr lang="en-US"/>
          </a:p>
        </p:txBody>
      </p:sp>
    </p:spTree>
    <p:extLst>
      <p:ext uri="{BB962C8B-B14F-4D97-AF65-F5344CB8AC3E}">
        <p14:creationId xmlns:p14="http://schemas.microsoft.com/office/powerpoint/2010/main" val="3351940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9AC8CC-307E-41F3-9B45-AEDCC133867F}" type="slidenum">
              <a:rPr lang="en-US" smtClean="0"/>
              <a:t>15</a:t>
            </a:fld>
            <a:endParaRPr lang="en-US"/>
          </a:p>
        </p:txBody>
      </p:sp>
    </p:spTree>
    <p:extLst>
      <p:ext uri="{BB962C8B-B14F-4D97-AF65-F5344CB8AC3E}">
        <p14:creationId xmlns:p14="http://schemas.microsoft.com/office/powerpoint/2010/main" val="4515863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9AC8CC-307E-41F3-9B45-AEDCC133867F}" type="slidenum">
              <a:rPr lang="en-US" smtClean="0"/>
              <a:t>16</a:t>
            </a:fld>
            <a:endParaRPr lang="en-US"/>
          </a:p>
        </p:txBody>
      </p:sp>
    </p:spTree>
    <p:extLst>
      <p:ext uri="{BB962C8B-B14F-4D97-AF65-F5344CB8AC3E}">
        <p14:creationId xmlns:p14="http://schemas.microsoft.com/office/powerpoint/2010/main" val="11078732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9AC8CC-307E-41F3-9B45-AEDCC133867F}" type="slidenum">
              <a:rPr lang="en-US" smtClean="0"/>
              <a:t>18</a:t>
            </a:fld>
            <a:endParaRPr lang="en-US"/>
          </a:p>
        </p:txBody>
      </p:sp>
    </p:spTree>
    <p:extLst>
      <p:ext uri="{BB962C8B-B14F-4D97-AF65-F5344CB8AC3E}">
        <p14:creationId xmlns:p14="http://schemas.microsoft.com/office/powerpoint/2010/main" val="16315171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9AC8CC-307E-41F3-9B45-AEDCC133867F}" type="slidenum">
              <a:rPr lang="en-US" smtClean="0"/>
              <a:t>19</a:t>
            </a:fld>
            <a:endParaRPr lang="en-US"/>
          </a:p>
        </p:txBody>
      </p:sp>
    </p:spTree>
    <p:extLst>
      <p:ext uri="{BB962C8B-B14F-4D97-AF65-F5344CB8AC3E}">
        <p14:creationId xmlns:p14="http://schemas.microsoft.com/office/powerpoint/2010/main" val="42064489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9AC8CC-307E-41F3-9B45-AEDCC133867F}" type="slidenum">
              <a:rPr lang="en-US" smtClean="0"/>
              <a:t>20</a:t>
            </a:fld>
            <a:endParaRPr lang="en-US"/>
          </a:p>
        </p:txBody>
      </p:sp>
    </p:spTree>
    <p:extLst>
      <p:ext uri="{BB962C8B-B14F-4D97-AF65-F5344CB8AC3E}">
        <p14:creationId xmlns:p14="http://schemas.microsoft.com/office/powerpoint/2010/main" val="5873369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9AC8CC-307E-41F3-9B45-AEDCC133867F}" type="slidenum">
              <a:rPr lang="en-US" smtClean="0"/>
              <a:t>21</a:t>
            </a:fld>
            <a:endParaRPr lang="en-US"/>
          </a:p>
        </p:txBody>
      </p:sp>
    </p:spTree>
    <p:extLst>
      <p:ext uri="{BB962C8B-B14F-4D97-AF65-F5344CB8AC3E}">
        <p14:creationId xmlns:p14="http://schemas.microsoft.com/office/powerpoint/2010/main" val="17735502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9AC8CC-307E-41F3-9B45-AEDCC133867F}" type="slidenum">
              <a:rPr lang="en-US" smtClean="0"/>
              <a:t>22</a:t>
            </a:fld>
            <a:endParaRPr lang="en-US"/>
          </a:p>
        </p:txBody>
      </p:sp>
    </p:spTree>
    <p:extLst>
      <p:ext uri="{BB962C8B-B14F-4D97-AF65-F5344CB8AC3E}">
        <p14:creationId xmlns:p14="http://schemas.microsoft.com/office/powerpoint/2010/main" val="42303199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9AC8CC-307E-41F3-9B45-AEDCC133867F}" type="slidenum">
              <a:rPr lang="en-US" smtClean="0"/>
              <a:t>23</a:t>
            </a:fld>
            <a:endParaRPr lang="en-US"/>
          </a:p>
        </p:txBody>
      </p:sp>
    </p:spTree>
    <p:extLst>
      <p:ext uri="{BB962C8B-B14F-4D97-AF65-F5344CB8AC3E}">
        <p14:creationId xmlns:p14="http://schemas.microsoft.com/office/powerpoint/2010/main" val="8054101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9AC8CC-307E-41F3-9B45-AEDCC133867F}" type="slidenum">
              <a:rPr lang="en-US" smtClean="0"/>
              <a:t>3</a:t>
            </a:fld>
            <a:endParaRPr lang="en-US"/>
          </a:p>
        </p:txBody>
      </p:sp>
    </p:spTree>
    <p:extLst>
      <p:ext uri="{BB962C8B-B14F-4D97-AF65-F5344CB8AC3E}">
        <p14:creationId xmlns:p14="http://schemas.microsoft.com/office/powerpoint/2010/main" val="24441732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9AC8CC-307E-41F3-9B45-AEDCC133867F}" type="slidenum">
              <a:rPr lang="en-US" smtClean="0"/>
              <a:t>24</a:t>
            </a:fld>
            <a:endParaRPr lang="en-US"/>
          </a:p>
        </p:txBody>
      </p:sp>
    </p:spTree>
    <p:extLst>
      <p:ext uri="{BB962C8B-B14F-4D97-AF65-F5344CB8AC3E}">
        <p14:creationId xmlns:p14="http://schemas.microsoft.com/office/powerpoint/2010/main" val="31672050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9AC8CC-307E-41F3-9B45-AEDCC133867F}" type="slidenum">
              <a:rPr lang="en-US" smtClean="0"/>
              <a:t>25</a:t>
            </a:fld>
            <a:endParaRPr lang="en-US"/>
          </a:p>
        </p:txBody>
      </p:sp>
    </p:spTree>
    <p:extLst>
      <p:ext uri="{BB962C8B-B14F-4D97-AF65-F5344CB8AC3E}">
        <p14:creationId xmlns:p14="http://schemas.microsoft.com/office/powerpoint/2010/main" val="39548392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9AC8CC-307E-41F3-9B45-AEDCC133867F}" type="slidenum">
              <a:rPr lang="en-US" smtClean="0"/>
              <a:t>46</a:t>
            </a:fld>
            <a:endParaRPr lang="en-US"/>
          </a:p>
        </p:txBody>
      </p:sp>
    </p:spTree>
    <p:extLst>
      <p:ext uri="{BB962C8B-B14F-4D97-AF65-F5344CB8AC3E}">
        <p14:creationId xmlns:p14="http://schemas.microsoft.com/office/powerpoint/2010/main" val="1452211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9AC8CC-307E-41F3-9B45-AEDCC133867F}" type="slidenum">
              <a:rPr lang="en-US" smtClean="0"/>
              <a:t>4</a:t>
            </a:fld>
            <a:endParaRPr lang="en-US"/>
          </a:p>
        </p:txBody>
      </p:sp>
    </p:spTree>
    <p:extLst>
      <p:ext uri="{BB962C8B-B14F-4D97-AF65-F5344CB8AC3E}">
        <p14:creationId xmlns:p14="http://schemas.microsoft.com/office/powerpoint/2010/main" val="4541881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35854" lvl="1" indent="-173415">
              <a:buFontTx/>
              <a:buChar char="-"/>
            </a:pPr>
            <a:endParaRPr lang="en-US" dirty="0"/>
          </a:p>
        </p:txBody>
      </p:sp>
      <p:sp>
        <p:nvSpPr>
          <p:cNvPr id="4" name="Slide Number Placeholder 3"/>
          <p:cNvSpPr>
            <a:spLocks noGrp="1"/>
          </p:cNvSpPr>
          <p:nvPr>
            <p:ph type="sldNum" sz="quarter" idx="5"/>
          </p:nvPr>
        </p:nvSpPr>
        <p:spPr/>
        <p:txBody>
          <a:bodyPr/>
          <a:lstStyle/>
          <a:p>
            <a:fld id="{379AC8CC-307E-41F3-9B45-AEDCC133867F}" type="slidenum">
              <a:rPr lang="en-US" smtClean="0"/>
              <a:t>5</a:t>
            </a:fld>
            <a:endParaRPr lang="en-US"/>
          </a:p>
        </p:txBody>
      </p:sp>
    </p:spTree>
    <p:extLst>
      <p:ext uri="{BB962C8B-B14F-4D97-AF65-F5344CB8AC3E}">
        <p14:creationId xmlns:p14="http://schemas.microsoft.com/office/powerpoint/2010/main" val="27828683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9AC8CC-307E-41F3-9B45-AEDCC133867F}" type="slidenum">
              <a:rPr lang="en-US" smtClean="0"/>
              <a:t>6</a:t>
            </a:fld>
            <a:endParaRPr lang="en-US"/>
          </a:p>
        </p:txBody>
      </p:sp>
    </p:spTree>
    <p:extLst>
      <p:ext uri="{BB962C8B-B14F-4D97-AF65-F5344CB8AC3E}">
        <p14:creationId xmlns:p14="http://schemas.microsoft.com/office/powerpoint/2010/main" val="22056129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9AC8CC-307E-41F3-9B45-AEDCC133867F}" type="slidenum">
              <a:rPr lang="en-US" smtClean="0"/>
              <a:t>8</a:t>
            </a:fld>
            <a:endParaRPr lang="en-US"/>
          </a:p>
        </p:txBody>
      </p:sp>
    </p:spTree>
    <p:extLst>
      <p:ext uri="{BB962C8B-B14F-4D97-AF65-F5344CB8AC3E}">
        <p14:creationId xmlns:p14="http://schemas.microsoft.com/office/powerpoint/2010/main" val="37670737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9AC8CC-307E-41F3-9B45-AEDCC133867F}" type="slidenum">
              <a:rPr lang="en-US" smtClean="0"/>
              <a:t>9</a:t>
            </a:fld>
            <a:endParaRPr lang="en-US"/>
          </a:p>
        </p:txBody>
      </p:sp>
    </p:spTree>
    <p:extLst>
      <p:ext uri="{BB962C8B-B14F-4D97-AF65-F5344CB8AC3E}">
        <p14:creationId xmlns:p14="http://schemas.microsoft.com/office/powerpoint/2010/main" val="29639920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9AC8CC-307E-41F3-9B45-AEDCC133867F}" type="slidenum">
              <a:rPr lang="en-US" smtClean="0"/>
              <a:t>10</a:t>
            </a:fld>
            <a:endParaRPr lang="en-US"/>
          </a:p>
        </p:txBody>
      </p:sp>
    </p:spTree>
    <p:extLst>
      <p:ext uri="{BB962C8B-B14F-4D97-AF65-F5344CB8AC3E}">
        <p14:creationId xmlns:p14="http://schemas.microsoft.com/office/powerpoint/2010/main" val="15435352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9AC8CC-307E-41F3-9B45-AEDCC133867F}" type="slidenum">
              <a:rPr lang="en-US" smtClean="0"/>
              <a:t>11</a:t>
            </a:fld>
            <a:endParaRPr lang="en-US"/>
          </a:p>
        </p:txBody>
      </p:sp>
    </p:spTree>
    <p:extLst>
      <p:ext uri="{BB962C8B-B14F-4D97-AF65-F5344CB8AC3E}">
        <p14:creationId xmlns:p14="http://schemas.microsoft.com/office/powerpoint/2010/main" val="13888291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p>
        </p:txBody>
      </p:sp>
      <p:sp>
        <p:nvSpPr>
          <p:cNvPr id="3" name="Subtitle 2"/>
          <p:cNvSpPr>
            <a:spLocks noGrp="1"/>
          </p:cNvSpPr>
          <p:nvPr>
            <p:ph type="subTitle" idx="1"/>
          </p:nvPr>
        </p:nvSpPr>
        <p:spPr>
          <a:xfrm>
            <a:off x="1370693" y="377348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8D38747-4367-4BD2-8D51-C97E202738E2}" type="datetime1">
              <a:rPr lang="en-US" smtClean="0"/>
              <a:t>10/20/2022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50828003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913795" y="5247728"/>
            <a:ext cx="10353762" cy="543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10/20/2022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47392164"/>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normAutofit/>
          </a:bodyPr>
          <a:lstStyle>
            <a:lvl1pPr>
              <a:defRPr sz="4000"/>
            </a:lvl1pPr>
          </a:lstStyle>
          <a:p>
            <a:r>
              <a:rPr lang="en-US"/>
              <a:t>Click to edit Master title style</a:t>
            </a:r>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10/20/2022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077243290"/>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normAutofit/>
          </a:bodyPr>
          <a:lstStyle>
            <a:lvl1pPr>
              <a:defRPr sz="3600"/>
            </a:lvl1pPr>
          </a:lstStyle>
          <a:p>
            <a:r>
              <a:rPr lang="en-US"/>
              <a:t>Click to edit Master title style</a:t>
            </a:r>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10/20/2022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
        <p:nvSpPr>
          <p:cNvPr id="11" name="TextBox 10">
            <a:extLst>
              <a:ext uri="{FF2B5EF4-FFF2-40B4-BE49-F238E27FC236}">
                <a16:creationId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238285325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10/20/2022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49725249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p>
        </p:txBody>
      </p:sp>
      <p:sp>
        <p:nvSpPr>
          <p:cNvPr id="7" name="Text Placeholder 2"/>
          <p:cNvSpPr>
            <a:spLocks noGrp="1"/>
          </p:cNvSpPr>
          <p:nvPr>
            <p:ph type="body" idx="1"/>
          </p:nvPr>
        </p:nvSpPr>
        <p:spPr>
          <a:xfrm>
            <a:off x="913795"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49"/>
            <a:ext cx="3300984" cy="764783"/>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768110"/>
            <a:ext cx="3300984" cy="30230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10/20/2022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592141088"/>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913795" y="4572443"/>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4441435"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7966572"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10/20/2022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403939156"/>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7E833E-1B6D-415F-AD29-75AE8C43BD0D}" type="datetime1">
              <a:rPr lang="en-US" smtClean="0"/>
              <a:t>10/20/2022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3949182"/>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52596F-08A7-4B70-989A-F2B1CF31E66B}" type="datetime1">
              <a:rPr lang="en-US" smtClean="0"/>
              <a:t>10/20/2022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94737020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C55A3C-5767-4844-A0A3-83778C2E5409}" type="datetime1">
              <a:rPr lang="en-US" smtClean="0"/>
              <a:t>10/20/2022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16551663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p>
        </p:txBody>
      </p:sp>
      <p:sp>
        <p:nvSpPr>
          <p:cNvPr id="3" name="Text Placeholder 2"/>
          <p:cNvSpPr>
            <a:spLocks noGrp="1"/>
          </p:cNvSpPr>
          <p:nvPr>
            <p:ph type="body" idx="1"/>
          </p:nvPr>
        </p:nvSpPr>
        <p:spPr>
          <a:xfrm>
            <a:off x="1295401" y="3763439"/>
            <a:ext cx="9590550" cy="133349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10/20/2022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26612097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1261872"/>
          </a:xfrm>
        </p:spPr>
        <p:txBody>
          <a:bodyPr/>
          <a:lstStyle/>
          <a:p>
            <a:r>
              <a:rPr lang="en-US"/>
              <a:t>Click to edit Master title style</a:t>
            </a:r>
          </a:p>
        </p:txBody>
      </p:sp>
      <p:sp>
        <p:nvSpPr>
          <p:cNvPr id="3" name="Content Placeholder 2"/>
          <p:cNvSpPr>
            <a:spLocks noGrp="1"/>
          </p:cNvSpPr>
          <p:nvPr>
            <p:ph sz="half" idx="1"/>
          </p:nvPr>
        </p:nvSpPr>
        <p:spPr>
          <a:xfrm>
            <a:off x="913795" y="2076450"/>
            <a:ext cx="4856841"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10716" y="2076451"/>
            <a:ext cx="4856841"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FCD27C-8599-43EF-BA1D-14DDC1946E06}" type="datetime1">
              <a:rPr lang="en-US" smtClean="0"/>
              <a:t>10/20/2022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60360593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le 1"/>
          <p:cNvSpPr>
            <a:spLocks noGrp="1"/>
          </p:cNvSpPr>
          <p:nvPr>
            <p:ph type="title"/>
          </p:nvPr>
        </p:nvSpPr>
        <p:spPr>
          <a:xfrm>
            <a:off x="913795" y="609600"/>
            <a:ext cx="10353762" cy="9704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6013" y="1855153"/>
            <a:ext cx="4764764" cy="69249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6013" y="2702103"/>
            <a:ext cx="4764764"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63166" y="1855152"/>
            <a:ext cx="4779582" cy="692495"/>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3167" y="2702103"/>
            <a:ext cx="4779581"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9343D99-809A-49C0-96E5-4250D0B498EE}" type="datetime1">
              <a:rPr lang="en-US" smtClean="0"/>
              <a:t>10/20/2022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74929949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143DE9B-B678-4EFB-BB7D-A4370204A0B0}" type="datetime1">
              <a:rPr lang="en-US" smtClean="0"/>
              <a:t>10/20/2022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12972947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10/20/2022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60148938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800" b="0"/>
            </a:lvl1pPr>
          </a:lstStyle>
          <a:p>
            <a:r>
              <a:rPr lang="en-US"/>
              <a:t>Click to edit Master title style</a:t>
            </a:r>
          </a:p>
        </p:txBody>
      </p:sp>
      <p:sp>
        <p:nvSpPr>
          <p:cNvPr id="3" name="Content Placeholder 2"/>
          <p:cNvSpPr>
            <a:spLocks noGrp="1"/>
          </p:cNvSpPr>
          <p:nvPr>
            <p:ph idx="1"/>
          </p:nvPr>
        </p:nvSpPr>
        <p:spPr>
          <a:xfrm>
            <a:off x="4855633" y="609600"/>
            <a:ext cx="641192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3795" y="2673351"/>
            <a:ext cx="3706889" cy="301625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10/20/2022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76911429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763701"/>
            <a:ext cx="5707899" cy="1675559"/>
          </a:xfrm>
        </p:spPr>
        <p:txBody>
          <a:bodyPr anchor="b">
            <a:noAutofit/>
          </a:bodyPr>
          <a:lstStyle>
            <a:lvl1pPr algn="ctr">
              <a:defRPr sz="3200" b="0"/>
            </a:lvl1pPr>
          </a:lstStyle>
          <a:p>
            <a:r>
              <a:rPr lang="en-US"/>
              <a:t>Click to edit Master title style</a:t>
            </a:r>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473698" y="2679699"/>
            <a:ext cx="4588094" cy="3135695"/>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10/20/2022</a:t>
            </a:fld>
            <a:endParaRPr lang="en-US"/>
          </a:p>
        </p:txBody>
      </p:sp>
      <p:sp>
        <p:nvSpPr>
          <p:cNvPr id="6" name="Footer Placeholder 5"/>
          <p:cNvSpPr>
            <a:spLocks noGrp="1"/>
          </p:cNvSpPr>
          <p:nvPr>
            <p:ph type="ftr" sz="quarter" idx="11"/>
          </p:nvPr>
        </p:nvSpPr>
        <p:spPr/>
        <p:txBody>
          <a:bodyPr/>
          <a:lstStyle/>
          <a:p>
            <a:pPr algn="l"/>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54230548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10/20/2022</a:t>
            </a:fld>
            <a:endParaRPr lang="en-US"/>
          </a:p>
        </p:txBody>
      </p:sp>
      <p:sp>
        <p:nvSpPr>
          <p:cNvPr id="5" name="Footer Placeholder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10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a:p>
        </p:txBody>
      </p:sp>
    </p:spTree>
    <p:extLst>
      <p:ext uri="{BB962C8B-B14F-4D97-AF65-F5344CB8AC3E}">
        <p14:creationId xmlns:p14="http://schemas.microsoft.com/office/powerpoint/2010/main" val="336207152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ransition/>
  <p:txStyles>
    <p:title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jpeg"/><Relationship Id="rId7" Type="http://schemas.openxmlformats.org/officeDocument/2006/relationships/diagramColors" Target="../diagrams/colors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1E70A317-DCED-4E80-AA2D-467D8702E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1F047C-C727-42A7-85C5-68C5AA1B1A93}"/>
              </a:ext>
            </a:extLst>
          </p:cNvPr>
          <p:cNvSpPr>
            <a:spLocks noGrp="1"/>
          </p:cNvSpPr>
          <p:nvPr>
            <p:ph type="ctrTitle"/>
          </p:nvPr>
        </p:nvSpPr>
        <p:spPr>
          <a:xfrm>
            <a:off x="861791" y="835383"/>
            <a:ext cx="3382832" cy="3499549"/>
          </a:xfrm>
        </p:spPr>
        <p:txBody>
          <a:bodyPr>
            <a:normAutofit/>
          </a:bodyPr>
          <a:lstStyle/>
          <a:p>
            <a:pPr algn="l"/>
            <a:r>
              <a:rPr lang="en-US" sz="4200" b="1"/>
              <a:t>The World of Default</a:t>
            </a:r>
          </a:p>
        </p:txBody>
      </p:sp>
      <p:sp>
        <p:nvSpPr>
          <p:cNvPr id="3" name="Subtitle 2">
            <a:extLst>
              <a:ext uri="{FF2B5EF4-FFF2-40B4-BE49-F238E27FC236}">
                <a16:creationId xmlns:a16="http://schemas.microsoft.com/office/drawing/2014/main" id="{DB93FB3F-A8D4-46D3-A1C6-C79C64563729}"/>
              </a:ext>
            </a:extLst>
          </p:cNvPr>
          <p:cNvSpPr>
            <a:spLocks noGrp="1"/>
          </p:cNvSpPr>
          <p:nvPr>
            <p:ph type="subTitle" idx="1"/>
          </p:nvPr>
        </p:nvSpPr>
        <p:spPr>
          <a:xfrm>
            <a:off x="861789" y="4334933"/>
            <a:ext cx="3382831" cy="1185333"/>
          </a:xfrm>
        </p:spPr>
        <p:txBody>
          <a:bodyPr>
            <a:normAutofit/>
          </a:bodyPr>
          <a:lstStyle/>
          <a:p>
            <a:pPr algn="l">
              <a:lnSpc>
                <a:spcPct val="100000"/>
              </a:lnSpc>
            </a:pPr>
            <a:r>
              <a:rPr lang="en-US" sz="2000" b="1">
                <a:solidFill>
                  <a:srgbClr val="F37992"/>
                </a:solidFill>
              </a:rPr>
              <a:t>Foreclosure and Default Update and Trends</a:t>
            </a:r>
          </a:p>
          <a:p>
            <a:pPr algn="l">
              <a:lnSpc>
                <a:spcPct val="100000"/>
              </a:lnSpc>
            </a:pPr>
            <a:r>
              <a:rPr lang="en-US" sz="2000" b="1">
                <a:solidFill>
                  <a:srgbClr val="F37992"/>
                </a:solidFill>
              </a:rPr>
              <a:t>October 21, 2022</a:t>
            </a:r>
          </a:p>
        </p:txBody>
      </p:sp>
      <p:sp>
        <p:nvSpPr>
          <p:cNvPr id="23" name="Rectangle 19">
            <a:extLst>
              <a:ext uri="{FF2B5EF4-FFF2-40B4-BE49-F238E27FC236}">
                <a16:creationId xmlns:a16="http://schemas.microsoft.com/office/drawing/2014/main" id="{A6D87845-294F-40CB-BC48-46455460D2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5671" y="0"/>
            <a:ext cx="753632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Figures of houses in different position and sizes">
            <a:extLst>
              <a:ext uri="{FF2B5EF4-FFF2-40B4-BE49-F238E27FC236}">
                <a16:creationId xmlns:a16="http://schemas.microsoft.com/office/drawing/2014/main" id="{42DEB658-FA68-4089-AA80-6BBD0D269C23}"/>
              </a:ext>
            </a:extLst>
          </p:cNvPr>
          <p:cNvPicPr>
            <a:picLocks noChangeAspect="1"/>
          </p:cNvPicPr>
          <p:nvPr/>
        </p:nvPicPr>
        <p:blipFill rotWithShape="1">
          <a:blip r:embed="rId4"/>
          <a:srcRect l="812" r="17947" b="2"/>
          <a:stretch/>
        </p:blipFill>
        <p:spPr>
          <a:xfrm>
            <a:off x="5324315" y="1283459"/>
            <a:ext cx="6197668" cy="4291081"/>
          </a:xfrm>
          <a:prstGeom prst="rect">
            <a:avLst/>
          </a:prstGeom>
        </p:spPr>
      </p:pic>
    </p:spTree>
    <p:extLst>
      <p:ext uri="{BB962C8B-B14F-4D97-AF65-F5344CB8AC3E}">
        <p14:creationId xmlns:p14="http://schemas.microsoft.com/office/powerpoint/2010/main" val="19465765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200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4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fillRect/>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9960A3-4EE1-43D2-ABFC-C7A03ED214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678ADA-39BE-4429-B277-495CB71F6E52}"/>
              </a:ext>
            </a:extLst>
          </p:cNvPr>
          <p:cNvSpPr>
            <a:spLocks noGrp="1"/>
          </p:cNvSpPr>
          <p:nvPr>
            <p:ph type="title"/>
          </p:nvPr>
        </p:nvSpPr>
        <p:spPr>
          <a:xfrm>
            <a:off x="913795" y="609600"/>
            <a:ext cx="10353762" cy="1164772"/>
          </a:xfrm>
        </p:spPr>
        <p:txBody>
          <a:bodyPr>
            <a:normAutofit/>
          </a:bodyPr>
          <a:lstStyle/>
          <a:p>
            <a:r>
              <a:rPr lang="en-US"/>
              <a:t>Foreclosure Timelines</a:t>
            </a:r>
          </a:p>
        </p:txBody>
      </p:sp>
      <p:pic>
        <p:nvPicPr>
          <p:cNvPr id="10" name="Picture 9">
            <a:extLst>
              <a:ext uri="{FF2B5EF4-FFF2-40B4-BE49-F238E27FC236}">
                <a16:creationId xmlns:a16="http://schemas.microsoft.com/office/drawing/2014/main" id="{16ABCF9F-46A6-4370-8EC8-B1EDB4510B54}"/>
              </a:ext>
              <a:ext uri="{C183D7F6-B498-43B3-948B-1728B52AA6E4}">
                <adec:decorative xmlns:adec="http://schemas.microsoft.com/office/drawing/2017/decorative" val="1"/>
              </a:ext>
            </a:extLst>
          </p:cNvPr>
          <p:cNvPicPr preferRelativeResize="0">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rcRect l="798" t="2669" r="616"/>
          <a:stretch>
            <a:fillRect/>
          </a:stretch>
        </p:blipFill>
        <p:spPr>
          <a:xfrm>
            <a:off x="-1" y="2046514"/>
            <a:ext cx="12192001" cy="4811485"/>
          </a:xfrm>
          <a:prstGeom prst="rect">
            <a:avLst/>
          </a:prstGeom>
          <a:effectLst>
            <a:innerShdw blurRad="63500" dist="50800" dir="16200000">
              <a:prstClr val="black">
                <a:alpha val="50000"/>
              </a:prstClr>
            </a:innerShdw>
          </a:effectLst>
        </p:spPr>
      </p:pic>
      <p:sp>
        <p:nvSpPr>
          <p:cNvPr id="3" name="Content Placeholder 2">
            <a:extLst>
              <a:ext uri="{FF2B5EF4-FFF2-40B4-BE49-F238E27FC236}">
                <a16:creationId xmlns:a16="http://schemas.microsoft.com/office/drawing/2014/main" id="{54C0F121-65E4-4DF9-AA50-16DB664E9742}"/>
              </a:ext>
            </a:extLst>
          </p:cNvPr>
          <p:cNvSpPr>
            <a:spLocks noGrp="1"/>
          </p:cNvSpPr>
          <p:nvPr>
            <p:ph idx="1"/>
          </p:nvPr>
        </p:nvSpPr>
        <p:spPr>
          <a:xfrm>
            <a:off x="1235528" y="2481943"/>
            <a:ext cx="9710296" cy="3309258"/>
          </a:xfrm>
        </p:spPr>
        <p:txBody>
          <a:bodyPr>
            <a:normAutofit/>
          </a:bodyPr>
          <a:lstStyle/>
          <a:p>
            <a:pPr fontAlgn="base"/>
            <a:r>
              <a:rPr lang="en-US" b="0" i="0" dirty="0">
                <a:effectLst/>
              </a:rPr>
              <a:t>ATTOM reported that the States with the longest average foreclosure timelines for homes foreclosed in Q1 2022 were Hawaii (2,578 days); Louisiana (1,976 days); Kentucky (1,891 days); Nevada (1,808 days); and Connecticut (1,632 days).</a:t>
            </a:r>
          </a:p>
          <a:p>
            <a:pPr fontAlgn="base"/>
            <a:r>
              <a:rPr lang="en-US" b="0" i="0" dirty="0">
                <a:effectLst/>
              </a:rPr>
              <a:t>States with the shortest average foreclosure timelines for homes foreclosed in Q1 2022 were Montana (133 days); Mississippi (146 days); West Virginia (197 days); Wyoming (226 days); and Minnesota (228 days).</a:t>
            </a:r>
          </a:p>
          <a:p>
            <a:endParaRPr lang="en-US" dirty="0"/>
          </a:p>
        </p:txBody>
      </p:sp>
    </p:spTree>
    <p:extLst>
      <p:ext uri="{BB962C8B-B14F-4D97-AF65-F5344CB8AC3E}">
        <p14:creationId xmlns:p14="http://schemas.microsoft.com/office/powerpoint/2010/main" val="382608943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fillRect/>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98318E6-69F4-42F4-AB85-F01AA0DAF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D32848-1AA6-4F59-B857-DE2E2B6599F5}"/>
              </a:ext>
            </a:extLst>
          </p:cNvPr>
          <p:cNvSpPr>
            <a:spLocks noGrp="1"/>
          </p:cNvSpPr>
          <p:nvPr>
            <p:ph type="title"/>
          </p:nvPr>
        </p:nvSpPr>
        <p:spPr>
          <a:xfrm>
            <a:off x="5146160" y="609599"/>
            <a:ext cx="5978072" cy="1505804"/>
          </a:xfrm>
        </p:spPr>
        <p:txBody>
          <a:bodyPr>
            <a:normAutofit/>
          </a:bodyPr>
          <a:lstStyle/>
          <a:p>
            <a:r>
              <a:rPr lang="en-US"/>
              <a:t>Colorado Division of Housing	</a:t>
            </a:r>
          </a:p>
        </p:txBody>
      </p:sp>
      <p:pic>
        <p:nvPicPr>
          <p:cNvPr id="5" name="Picture 4" descr="Houses in a village">
            <a:extLst>
              <a:ext uri="{FF2B5EF4-FFF2-40B4-BE49-F238E27FC236}">
                <a16:creationId xmlns:a16="http://schemas.microsoft.com/office/drawing/2014/main" id="{29F0752D-6751-9D75-7151-A16E22B57D2F}"/>
              </a:ext>
            </a:extLst>
          </p:cNvPr>
          <p:cNvPicPr>
            <a:picLocks noChangeAspect="1"/>
          </p:cNvPicPr>
          <p:nvPr/>
        </p:nvPicPr>
        <p:blipFill>
          <a:blip r:embed="rId4"/>
          <a:srcRect l="20283" r="29720"/>
          <a:stretch>
            <a:fillRect/>
          </a:stretch>
        </p:blipFill>
        <p:spPr>
          <a:xfrm>
            <a:off x="-10649" y="1"/>
            <a:ext cx="4571649" cy="6858000"/>
          </a:xfrm>
          <a:prstGeom prst="rect">
            <a:avLst/>
          </a:prstGeom>
        </p:spPr>
      </p:pic>
      <p:pic>
        <p:nvPicPr>
          <p:cNvPr id="11" name="Picture 10">
            <a:extLst>
              <a:ext uri="{FF2B5EF4-FFF2-40B4-BE49-F238E27FC236}">
                <a16:creationId xmlns:a16="http://schemas.microsoft.com/office/drawing/2014/main" id="{559DF61F-9058-49C9-8F75-DC501F983B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rcRect t="964" r="2807" b="1446"/>
          <a:stretch>
            <a:fillRect/>
          </a:stretch>
        </p:blipFill>
        <p:spPr>
          <a:xfrm>
            <a:off x="-10649" y="1"/>
            <a:ext cx="4690532" cy="6858000"/>
          </a:xfrm>
          <a:prstGeom prst="rect">
            <a:avLst/>
          </a:prstGeom>
        </p:spPr>
      </p:pic>
      <p:sp>
        <p:nvSpPr>
          <p:cNvPr id="3" name="Content Placeholder 2">
            <a:extLst>
              <a:ext uri="{FF2B5EF4-FFF2-40B4-BE49-F238E27FC236}">
                <a16:creationId xmlns:a16="http://schemas.microsoft.com/office/drawing/2014/main" id="{A695F27A-BEDA-4944-B9E7-2B2F455EBC71}"/>
              </a:ext>
            </a:extLst>
          </p:cNvPr>
          <p:cNvSpPr>
            <a:spLocks noGrp="1"/>
          </p:cNvSpPr>
          <p:nvPr>
            <p:ph idx="1"/>
          </p:nvPr>
        </p:nvSpPr>
        <p:spPr>
          <a:xfrm>
            <a:off x="5146160" y="2286000"/>
            <a:ext cx="5978072" cy="3477088"/>
          </a:xfrm>
        </p:spPr>
        <p:txBody>
          <a:bodyPr anchor="ctr">
            <a:normAutofit/>
          </a:bodyPr>
          <a:lstStyle/>
          <a:p>
            <a:r>
              <a:rPr lang="en-US" dirty="0"/>
              <a:t>The Colorado Division of Housing has not published its quarterly foreclosure report since Q1 2021.  </a:t>
            </a:r>
          </a:p>
          <a:p>
            <a:r>
              <a:rPr lang="en-US" dirty="0"/>
              <a:t>So, there is no current reporting to share.</a:t>
            </a:r>
          </a:p>
        </p:txBody>
      </p:sp>
    </p:spTree>
    <p:extLst>
      <p:ext uri="{BB962C8B-B14F-4D97-AF65-F5344CB8AC3E}">
        <p14:creationId xmlns:p14="http://schemas.microsoft.com/office/powerpoint/2010/main" val="5323644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fillRect/>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98318E6-69F4-42F4-AB85-F01AA0DAF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BF3D90-BBA7-4F99-8954-7326DEB28F64}"/>
              </a:ext>
            </a:extLst>
          </p:cNvPr>
          <p:cNvSpPr>
            <a:spLocks noGrp="1"/>
          </p:cNvSpPr>
          <p:nvPr>
            <p:ph type="title"/>
          </p:nvPr>
        </p:nvSpPr>
        <p:spPr>
          <a:xfrm>
            <a:off x="5146160" y="609599"/>
            <a:ext cx="5978072" cy="1505804"/>
          </a:xfrm>
        </p:spPr>
        <p:txBody>
          <a:bodyPr>
            <a:normAutofit/>
          </a:bodyPr>
          <a:lstStyle/>
          <a:p>
            <a:r>
              <a:rPr lang="en-US"/>
              <a:t>What Does the Data Mean?</a:t>
            </a:r>
          </a:p>
        </p:txBody>
      </p:sp>
      <p:pic>
        <p:nvPicPr>
          <p:cNvPr id="5" name="Picture 4" descr="Orange and blue numbers and graphs">
            <a:extLst>
              <a:ext uri="{FF2B5EF4-FFF2-40B4-BE49-F238E27FC236}">
                <a16:creationId xmlns:a16="http://schemas.microsoft.com/office/drawing/2014/main" id="{92EF5DA1-AE3A-F7E0-FD41-DCE5E7DFB0A3}"/>
              </a:ext>
            </a:extLst>
          </p:cNvPr>
          <p:cNvPicPr>
            <a:picLocks noChangeAspect="1"/>
          </p:cNvPicPr>
          <p:nvPr/>
        </p:nvPicPr>
        <p:blipFill>
          <a:blip r:embed="rId4"/>
          <a:srcRect l="24858" r="34312" b="1"/>
          <a:stretch>
            <a:fillRect/>
          </a:stretch>
        </p:blipFill>
        <p:spPr>
          <a:xfrm>
            <a:off x="-10649" y="1"/>
            <a:ext cx="4571649" cy="6858000"/>
          </a:xfrm>
          <a:prstGeom prst="rect">
            <a:avLst/>
          </a:prstGeom>
        </p:spPr>
      </p:pic>
      <p:pic>
        <p:nvPicPr>
          <p:cNvPr id="11" name="Picture 10">
            <a:extLst>
              <a:ext uri="{FF2B5EF4-FFF2-40B4-BE49-F238E27FC236}">
                <a16:creationId xmlns:a16="http://schemas.microsoft.com/office/drawing/2014/main" id="{559DF61F-9058-49C9-8F75-DC501F983B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rcRect t="964" r="2807" b="1446"/>
          <a:stretch>
            <a:fillRect/>
          </a:stretch>
        </p:blipFill>
        <p:spPr>
          <a:xfrm>
            <a:off x="-10649" y="1"/>
            <a:ext cx="4690532" cy="6858000"/>
          </a:xfrm>
          <a:prstGeom prst="rect">
            <a:avLst/>
          </a:prstGeom>
        </p:spPr>
      </p:pic>
      <p:sp>
        <p:nvSpPr>
          <p:cNvPr id="3" name="Content Placeholder 2">
            <a:extLst>
              <a:ext uri="{FF2B5EF4-FFF2-40B4-BE49-F238E27FC236}">
                <a16:creationId xmlns:a16="http://schemas.microsoft.com/office/drawing/2014/main" id="{E92A4DEE-7AFD-450A-9809-B9F5F5A4CB7E}"/>
              </a:ext>
            </a:extLst>
          </p:cNvPr>
          <p:cNvSpPr>
            <a:spLocks noGrp="1"/>
          </p:cNvSpPr>
          <p:nvPr>
            <p:ph idx="1"/>
          </p:nvPr>
        </p:nvSpPr>
        <p:spPr>
          <a:xfrm>
            <a:off x="5146160" y="2286000"/>
            <a:ext cx="5978072" cy="3477088"/>
          </a:xfrm>
        </p:spPr>
        <p:txBody>
          <a:bodyPr anchor="ctr">
            <a:normAutofit/>
          </a:bodyPr>
          <a:lstStyle/>
          <a:p>
            <a:r>
              <a:rPr lang="en-US" dirty="0"/>
              <a:t>The double digit increases in foreclosures nationwide and in Colorado do not mean the market is in distress.</a:t>
            </a:r>
          </a:p>
          <a:p>
            <a:r>
              <a:rPr lang="en-US" dirty="0"/>
              <a:t>Rather, the increase is indicative that the foreclosure market is stabilizing after being suppressed by the moratoriums.</a:t>
            </a:r>
          </a:p>
        </p:txBody>
      </p:sp>
    </p:spTree>
    <p:extLst>
      <p:ext uri="{BB962C8B-B14F-4D97-AF65-F5344CB8AC3E}">
        <p14:creationId xmlns:p14="http://schemas.microsoft.com/office/powerpoint/2010/main" val="424245756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C1DD3-64F8-4804-9E03-CE85B3A26EED}"/>
              </a:ext>
            </a:extLst>
          </p:cNvPr>
          <p:cNvSpPr>
            <a:spLocks noGrp="1"/>
          </p:cNvSpPr>
          <p:nvPr>
            <p:ph type="title"/>
          </p:nvPr>
        </p:nvSpPr>
        <p:spPr>
          <a:xfrm>
            <a:off x="913795" y="609600"/>
            <a:ext cx="10353762" cy="1257300"/>
          </a:xfrm>
        </p:spPr>
        <p:txBody>
          <a:bodyPr>
            <a:normAutofit/>
          </a:bodyPr>
          <a:lstStyle/>
          <a:p>
            <a:r>
              <a:rPr lang="en-US"/>
              <a:t>Predictions</a:t>
            </a:r>
          </a:p>
        </p:txBody>
      </p:sp>
      <p:graphicFrame>
        <p:nvGraphicFramePr>
          <p:cNvPr id="12" name="Content Placeholder 2">
            <a:extLst>
              <a:ext uri="{FF2B5EF4-FFF2-40B4-BE49-F238E27FC236}">
                <a16:creationId xmlns:a16="http://schemas.microsoft.com/office/drawing/2014/main" id="{726103ED-711C-10E5-2CAF-69845E1267E8}"/>
              </a:ext>
            </a:extLst>
          </p:cNvPr>
          <p:cNvGraphicFramePr>
            <a:graphicFrameLocks noGrp="1"/>
          </p:cNvGraphicFramePr>
          <p:nvPr>
            <p:ph idx="1"/>
            <p:extLst>
              <p:ext uri="{D42A27DB-BD31-4B8C-83A1-F6EECF244321}">
                <p14:modId xmlns:p14="http://schemas.microsoft.com/office/powerpoint/2010/main" val="1877636886"/>
              </p:ext>
            </p:extLst>
          </p:nvPr>
        </p:nvGraphicFramePr>
        <p:xfrm>
          <a:off x="914400" y="2076450"/>
          <a:ext cx="10353675" cy="37147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8412400"/>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F0C25-05B5-4224-A373-7BD3504231A9}"/>
              </a:ext>
            </a:extLst>
          </p:cNvPr>
          <p:cNvSpPr>
            <a:spLocks noGrp="1"/>
          </p:cNvSpPr>
          <p:nvPr>
            <p:ph type="title"/>
          </p:nvPr>
        </p:nvSpPr>
        <p:spPr/>
        <p:txBody>
          <a:bodyPr/>
          <a:lstStyle/>
          <a:p>
            <a:r>
              <a:rPr lang="en-US" dirty="0"/>
              <a:t>Predictions</a:t>
            </a:r>
          </a:p>
        </p:txBody>
      </p:sp>
      <p:sp>
        <p:nvSpPr>
          <p:cNvPr id="3" name="Content Placeholder 2">
            <a:extLst>
              <a:ext uri="{FF2B5EF4-FFF2-40B4-BE49-F238E27FC236}">
                <a16:creationId xmlns:a16="http://schemas.microsoft.com/office/drawing/2014/main" id="{E9755AE0-7484-48B1-89F2-8B76CFCA26A5}"/>
              </a:ext>
            </a:extLst>
          </p:cNvPr>
          <p:cNvSpPr>
            <a:spLocks noGrp="1"/>
          </p:cNvSpPr>
          <p:nvPr>
            <p:ph idx="1"/>
          </p:nvPr>
        </p:nvSpPr>
        <p:spPr/>
        <p:txBody>
          <a:bodyPr/>
          <a:lstStyle/>
          <a:p>
            <a:pPr lvl="0"/>
            <a:r>
              <a:rPr lang="en-US" b="0" i="0" dirty="0"/>
              <a:t>We will continue to see an uptick in delinquencies.</a:t>
            </a:r>
          </a:p>
          <a:p>
            <a:pPr lvl="0"/>
            <a:r>
              <a:rPr lang="en-US" b="0" i="0" dirty="0"/>
              <a:t>However, home prices and equity levels are at all-time highs.</a:t>
            </a:r>
          </a:p>
          <a:p>
            <a:pPr lvl="0"/>
            <a:r>
              <a:rPr lang="en-US" b="0" i="0" dirty="0"/>
              <a:t>According to CoreLogic, national home prices in January 2022 were up 19% over January 2021. </a:t>
            </a:r>
          </a:p>
          <a:p>
            <a:r>
              <a:rPr lang="en-US" b="0" i="0" dirty="0"/>
              <a:t>This means that the roughly 2 million delinquent households today have solid alternatives to avoid foreclosures.</a:t>
            </a:r>
            <a:endParaRPr lang="en-US" dirty="0"/>
          </a:p>
          <a:p>
            <a:endParaRPr lang="en-US" dirty="0"/>
          </a:p>
        </p:txBody>
      </p:sp>
    </p:spTree>
    <p:extLst>
      <p:ext uri="{BB962C8B-B14F-4D97-AF65-F5344CB8AC3E}">
        <p14:creationId xmlns:p14="http://schemas.microsoft.com/office/powerpoint/2010/main" val="1053690898"/>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A2456A0-13DF-4BA8-9BDD-168E874C4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D25F29-5E6C-461A-B340-0AE301A6F7B1}"/>
              </a:ext>
            </a:extLst>
          </p:cNvPr>
          <p:cNvSpPr>
            <a:spLocks noGrp="1"/>
          </p:cNvSpPr>
          <p:nvPr>
            <p:ph type="title"/>
          </p:nvPr>
        </p:nvSpPr>
        <p:spPr>
          <a:xfrm>
            <a:off x="913795" y="609600"/>
            <a:ext cx="5978072" cy="1556702"/>
          </a:xfrm>
        </p:spPr>
        <p:txBody>
          <a:bodyPr>
            <a:normAutofit/>
          </a:bodyPr>
          <a:lstStyle/>
          <a:p>
            <a:r>
              <a:rPr lang="en-US"/>
              <a:t>Colorado Predictions</a:t>
            </a:r>
          </a:p>
        </p:txBody>
      </p:sp>
      <p:sp>
        <p:nvSpPr>
          <p:cNvPr id="3" name="Content Placeholder 2">
            <a:extLst>
              <a:ext uri="{FF2B5EF4-FFF2-40B4-BE49-F238E27FC236}">
                <a16:creationId xmlns:a16="http://schemas.microsoft.com/office/drawing/2014/main" id="{111B7CC9-874E-4FC4-B976-3CD7149949D9}"/>
              </a:ext>
            </a:extLst>
          </p:cNvPr>
          <p:cNvSpPr>
            <a:spLocks noGrp="1"/>
          </p:cNvSpPr>
          <p:nvPr>
            <p:ph idx="1"/>
          </p:nvPr>
        </p:nvSpPr>
        <p:spPr>
          <a:xfrm>
            <a:off x="913795" y="2354729"/>
            <a:ext cx="5978072" cy="3340119"/>
          </a:xfrm>
        </p:spPr>
        <p:txBody>
          <a:bodyPr anchor="t">
            <a:normAutofit lnSpcReduction="10000"/>
          </a:bodyPr>
          <a:lstStyle/>
          <a:p>
            <a:pPr>
              <a:lnSpc>
                <a:spcPct val="100000"/>
              </a:lnSpc>
            </a:pPr>
            <a:r>
              <a:rPr lang="en-US" sz="2400" dirty="0"/>
              <a:t>Colorado home prices are up 18.6% in 2022.</a:t>
            </a:r>
          </a:p>
          <a:p>
            <a:pPr>
              <a:lnSpc>
                <a:spcPct val="100000"/>
              </a:lnSpc>
            </a:pPr>
            <a:r>
              <a:rPr lang="en-US" sz="2400" dirty="0"/>
              <a:t>Home prices are expected to continue to rise.</a:t>
            </a:r>
          </a:p>
          <a:p>
            <a:pPr>
              <a:lnSpc>
                <a:spcPct val="100000"/>
              </a:lnSpc>
            </a:pPr>
            <a:r>
              <a:rPr lang="en-US" sz="2400" dirty="0"/>
              <a:t>Colorado  will continue to see higher foreclosure filings than we have seen over the last two years.  </a:t>
            </a:r>
          </a:p>
          <a:p>
            <a:pPr>
              <a:lnSpc>
                <a:spcPct val="100000"/>
              </a:lnSpc>
            </a:pPr>
            <a:r>
              <a:rPr lang="en-US" sz="2400" dirty="0"/>
              <a:t>However, due to the high property values, the number of foreclosure sales will not increase at the same rate. </a:t>
            </a:r>
          </a:p>
        </p:txBody>
      </p:sp>
      <p:pic>
        <p:nvPicPr>
          <p:cNvPr id="26" name="Picture 25">
            <a:extLst>
              <a:ext uri="{FF2B5EF4-FFF2-40B4-BE49-F238E27FC236}">
                <a16:creationId xmlns:a16="http://schemas.microsoft.com/office/drawing/2014/main" id="{7AEE9CAC-347C-43C2-AE87-6BC5566E60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964" r="2807" b="1446"/>
          <a:stretch/>
        </p:blipFill>
        <p:spPr>
          <a:xfrm>
            <a:off x="7232905" y="1"/>
            <a:ext cx="4959095" cy="6858000"/>
          </a:xfrm>
          <a:prstGeom prst="rect">
            <a:avLst/>
          </a:prstGeom>
        </p:spPr>
      </p:pic>
      <p:pic>
        <p:nvPicPr>
          <p:cNvPr id="21" name="Graphic 20" descr="Suburban scene">
            <a:extLst>
              <a:ext uri="{FF2B5EF4-FFF2-40B4-BE49-F238E27FC236}">
                <a16:creationId xmlns:a16="http://schemas.microsoft.com/office/drawing/2014/main" id="{ADE26054-72FB-7973-2013-D245B1BC3F5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552945" y="1197355"/>
            <a:ext cx="3995592" cy="3995592"/>
          </a:xfrm>
          <a:prstGeom prst="rect">
            <a:avLst/>
          </a:prstGeom>
        </p:spPr>
      </p:pic>
    </p:spTree>
    <p:extLst>
      <p:ext uri="{BB962C8B-B14F-4D97-AF65-F5344CB8AC3E}">
        <p14:creationId xmlns:p14="http://schemas.microsoft.com/office/powerpoint/2010/main" val="3404871654"/>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fillRect/>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A6C2C86-63BF-47D5-AA3F-905111A238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9CBA27-87D9-4C6A-92B7-C519947206F6}"/>
              </a:ext>
            </a:extLst>
          </p:cNvPr>
          <p:cNvSpPr>
            <a:spLocks noGrp="1"/>
          </p:cNvSpPr>
          <p:nvPr>
            <p:ph type="title"/>
          </p:nvPr>
        </p:nvSpPr>
        <p:spPr>
          <a:xfrm>
            <a:off x="834013" y="1115568"/>
            <a:ext cx="3487616" cy="4626864"/>
          </a:xfrm>
        </p:spPr>
        <p:txBody>
          <a:bodyPr>
            <a:normAutofit/>
          </a:bodyPr>
          <a:lstStyle/>
          <a:p>
            <a:pPr algn="l"/>
            <a:r>
              <a:rPr lang="en-US" sz="3600"/>
              <a:t>Litigation Trends</a:t>
            </a:r>
          </a:p>
        </p:txBody>
      </p:sp>
      <p:cxnSp>
        <p:nvCxnSpPr>
          <p:cNvPr id="10" name="Straight Connector 9">
            <a:extLst>
              <a:ext uri="{FF2B5EF4-FFF2-40B4-BE49-F238E27FC236}">
                <a16:creationId xmlns:a16="http://schemas.microsoft.com/office/drawing/2014/main" id="{425A0768-3044-4AA9-A889-D2CAA68C51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654605" y="2057400"/>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5571F21-0CF7-4D32-A55E-7910D62CE532}"/>
              </a:ext>
            </a:extLst>
          </p:cNvPr>
          <p:cNvSpPr>
            <a:spLocks noGrp="1"/>
          </p:cNvSpPr>
          <p:nvPr>
            <p:ph idx="1"/>
          </p:nvPr>
        </p:nvSpPr>
        <p:spPr>
          <a:xfrm>
            <a:off x="5105398" y="1115568"/>
            <a:ext cx="6245352" cy="4626864"/>
          </a:xfrm>
        </p:spPr>
        <p:txBody>
          <a:bodyPr anchor="ctr">
            <a:normAutofit/>
          </a:bodyPr>
          <a:lstStyle/>
          <a:p>
            <a:pPr>
              <a:spcAft>
                <a:spcPts val="1200"/>
              </a:spcAft>
            </a:pPr>
            <a:r>
              <a:rPr lang="en-US" sz="2100"/>
              <a:t>Consumer borrowers harmed by loan servicer placing their loans into forbearance status without consent.</a:t>
            </a:r>
          </a:p>
          <a:p>
            <a:pPr>
              <a:spcAft>
                <a:spcPts val="1200"/>
              </a:spcAft>
            </a:pPr>
            <a:r>
              <a:rPr lang="en-US" sz="2100"/>
              <a:t>Loan servicers and credit reporting agencies inaccurately reported information regarding loans that were suspended by the CARES Act.</a:t>
            </a:r>
          </a:p>
          <a:p>
            <a:pPr>
              <a:spcAft>
                <a:spcPts val="1200"/>
              </a:spcAft>
            </a:pPr>
            <a:r>
              <a:rPr lang="en-US" sz="2100"/>
              <a:t>Bank filed false notices regarding unauthorized temporary forbearances in debtors’ bankruptcy proceedings.</a:t>
            </a:r>
          </a:p>
          <a:p>
            <a:pPr>
              <a:spcAft>
                <a:spcPts val="1200"/>
              </a:spcAft>
            </a:pPr>
            <a:r>
              <a:rPr lang="en-US" sz="2100"/>
              <a:t>Loan servicer failed to comply with the CARES Act by restricting the forbearance period on mortgages.</a:t>
            </a:r>
          </a:p>
          <a:p>
            <a:endParaRPr lang="en-US" sz="2100"/>
          </a:p>
        </p:txBody>
      </p:sp>
    </p:spTree>
    <p:extLst>
      <p:ext uri="{BB962C8B-B14F-4D97-AF65-F5344CB8AC3E}">
        <p14:creationId xmlns:p14="http://schemas.microsoft.com/office/powerpoint/2010/main" val="1960223857"/>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702B083-54F7-41CA-9C6D-B87D356839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F00C81-65DC-4528-BD7E-2B0E0B1A3C62}"/>
              </a:ext>
            </a:extLst>
          </p:cNvPr>
          <p:cNvSpPr>
            <a:spLocks noGrp="1"/>
          </p:cNvSpPr>
          <p:nvPr>
            <p:ph type="title"/>
          </p:nvPr>
        </p:nvSpPr>
        <p:spPr>
          <a:xfrm>
            <a:off x="913794" y="609599"/>
            <a:ext cx="2799465" cy="5273675"/>
          </a:xfrm>
        </p:spPr>
        <p:txBody>
          <a:bodyPr>
            <a:normAutofit/>
          </a:bodyPr>
          <a:lstStyle/>
          <a:p>
            <a:pPr algn="l"/>
            <a:r>
              <a:rPr lang="en-US" sz="3900"/>
              <a:t>Litigation Trends - Enforcement</a:t>
            </a:r>
          </a:p>
        </p:txBody>
      </p:sp>
      <p:sp useBgFill="1">
        <p:nvSpPr>
          <p:cNvPr id="11" name="Freeform: Shape 10">
            <a:extLst>
              <a:ext uri="{FF2B5EF4-FFF2-40B4-BE49-F238E27FC236}">
                <a16:creationId xmlns:a16="http://schemas.microsoft.com/office/drawing/2014/main" id="{92AA17E1-8D32-49FA-8C33-D57631B4E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83806" y="-2"/>
            <a:ext cx="8108194" cy="6858002"/>
          </a:xfrm>
          <a:custGeom>
            <a:avLst/>
            <a:gdLst>
              <a:gd name="connsiteX0" fmla="*/ 4629960 w 8108194"/>
              <a:gd name="connsiteY0" fmla="*/ 0 h 6858002"/>
              <a:gd name="connsiteX1" fmla="*/ 0 w 8108194"/>
              <a:gd name="connsiteY1" fmla="*/ 0 h 6858002"/>
              <a:gd name="connsiteX2" fmla="*/ 0 w 8108194"/>
              <a:gd name="connsiteY2" fmla="*/ 6858002 h 6858002"/>
              <a:gd name="connsiteX3" fmla="*/ 1406984 w 8108194"/>
              <a:gd name="connsiteY3" fmla="*/ 6858002 h 6858002"/>
              <a:gd name="connsiteX4" fmla="*/ 4629960 w 8108194"/>
              <a:gd name="connsiteY4" fmla="*/ 6858002 h 6858002"/>
              <a:gd name="connsiteX5" fmla="*/ 7761129 w 8108194"/>
              <a:gd name="connsiteY5" fmla="*/ 6858002 h 6858002"/>
              <a:gd name="connsiteX6" fmla="*/ 7795626 w 8108194"/>
              <a:gd name="connsiteY6" fmla="*/ 6702327 h 6858002"/>
              <a:gd name="connsiteX7" fmla="*/ 7828504 w 8108194"/>
              <a:gd name="connsiteY7" fmla="*/ 6547336 h 6858002"/>
              <a:gd name="connsiteX8" fmla="*/ 7860686 w 8108194"/>
              <a:gd name="connsiteY8" fmla="*/ 6391660 h 6858002"/>
              <a:gd name="connsiteX9" fmla="*/ 7888239 w 8108194"/>
              <a:gd name="connsiteY9" fmla="*/ 6235297 h 6858002"/>
              <a:gd name="connsiteX10" fmla="*/ 7916023 w 8108194"/>
              <a:gd name="connsiteY10" fmla="*/ 6079621 h 6858002"/>
              <a:gd name="connsiteX11" fmla="*/ 7941955 w 8108194"/>
              <a:gd name="connsiteY11" fmla="*/ 5923258 h 6858002"/>
              <a:gd name="connsiteX12" fmla="*/ 7964181 w 8108194"/>
              <a:gd name="connsiteY12" fmla="*/ 5768953 h 6858002"/>
              <a:gd name="connsiteX13" fmla="*/ 7985250 w 8108194"/>
              <a:gd name="connsiteY13" fmla="*/ 5612591 h 6858002"/>
              <a:gd name="connsiteX14" fmla="*/ 8004468 w 8108194"/>
              <a:gd name="connsiteY14" fmla="*/ 5456914 h 6858002"/>
              <a:gd name="connsiteX15" fmla="*/ 8021137 w 8108194"/>
              <a:gd name="connsiteY15" fmla="*/ 5303981 h 6858002"/>
              <a:gd name="connsiteX16" fmla="*/ 8037808 w 8108194"/>
              <a:gd name="connsiteY16" fmla="*/ 5148990 h 6858002"/>
              <a:gd name="connsiteX17" fmla="*/ 8051700 w 8108194"/>
              <a:gd name="connsiteY17" fmla="*/ 4996057 h 6858002"/>
              <a:gd name="connsiteX18" fmla="*/ 8062581 w 8108194"/>
              <a:gd name="connsiteY18" fmla="*/ 4843123 h 6858002"/>
              <a:gd name="connsiteX19" fmla="*/ 8073927 w 8108194"/>
              <a:gd name="connsiteY19" fmla="*/ 4690876 h 6858002"/>
              <a:gd name="connsiteX20" fmla="*/ 8083419 w 8108194"/>
              <a:gd name="connsiteY20" fmla="*/ 4540000 h 6858002"/>
              <a:gd name="connsiteX21" fmla="*/ 8090134 w 8108194"/>
              <a:gd name="connsiteY21" fmla="*/ 4390495 h 6858002"/>
              <a:gd name="connsiteX22" fmla="*/ 8095922 w 8108194"/>
              <a:gd name="connsiteY22" fmla="*/ 4240991 h 6858002"/>
              <a:gd name="connsiteX23" fmla="*/ 8101479 w 8108194"/>
              <a:gd name="connsiteY23" fmla="*/ 4092858 h 6858002"/>
              <a:gd name="connsiteX24" fmla="*/ 8104026 w 8108194"/>
              <a:gd name="connsiteY24" fmla="*/ 3946783 h 6858002"/>
              <a:gd name="connsiteX25" fmla="*/ 8106804 w 8108194"/>
              <a:gd name="connsiteY25" fmla="*/ 3800707 h 6858002"/>
              <a:gd name="connsiteX26" fmla="*/ 8108194 w 8108194"/>
              <a:gd name="connsiteY26" fmla="*/ 3656689 h 6858002"/>
              <a:gd name="connsiteX27" fmla="*/ 8106804 w 8108194"/>
              <a:gd name="connsiteY27" fmla="*/ 3514043 h 6858002"/>
              <a:gd name="connsiteX28" fmla="*/ 8106804 w 8108194"/>
              <a:gd name="connsiteY28" fmla="*/ 3372768 h 6858002"/>
              <a:gd name="connsiteX29" fmla="*/ 8104026 w 8108194"/>
              <a:gd name="connsiteY29" fmla="*/ 3232865 h 6858002"/>
              <a:gd name="connsiteX30" fmla="*/ 8099859 w 8108194"/>
              <a:gd name="connsiteY30" fmla="*/ 3095705 h 6858002"/>
              <a:gd name="connsiteX31" fmla="*/ 8095922 w 8108194"/>
              <a:gd name="connsiteY31" fmla="*/ 2959917 h 6858002"/>
              <a:gd name="connsiteX32" fmla="*/ 8091523 w 8108194"/>
              <a:gd name="connsiteY32" fmla="*/ 2826871 h 6858002"/>
              <a:gd name="connsiteX33" fmla="*/ 8084809 w 8108194"/>
              <a:gd name="connsiteY33" fmla="*/ 2694512 h 6858002"/>
              <a:gd name="connsiteX34" fmla="*/ 8077631 w 8108194"/>
              <a:gd name="connsiteY34" fmla="*/ 2564211 h 6858002"/>
              <a:gd name="connsiteX35" fmla="*/ 8071149 w 8108194"/>
              <a:gd name="connsiteY35" fmla="*/ 2436652 h 6858002"/>
              <a:gd name="connsiteX36" fmla="*/ 8052857 w 8108194"/>
              <a:gd name="connsiteY36" fmla="*/ 2187706 h 6858002"/>
              <a:gd name="connsiteX37" fmla="*/ 8033409 w 8108194"/>
              <a:gd name="connsiteY37" fmla="*/ 1949048 h 6858002"/>
              <a:gd name="connsiteX38" fmla="*/ 8013034 w 8108194"/>
              <a:gd name="connsiteY38" fmla="*/ 1719991 h 6858002"/>
              <a:gd name="connsiteX39" fmla="*/ 7990575 w 8108194"/>
              <a:gd name="connsiteY39" fmla="*/ 1503278 h 6858002"/>
              <a:gd name="connsiteX40" fmla="*/ 7967191 w 8108194"/>
              <a:gd name="connsiteY40" fmla="*/ 1296166 h 6858002"/>
              <a:gd name="connsiteX41" fmla="*/ 7941955 w 8108194"/>
              <a:gd name="connsiteY41" fmla="*/ 1104142 h 6858002"/>
              <a:gd name="connsiteX42" fmla="*/ 7917180 w 8108194"/>
              <a:gd name="connsiteY42" fmla="*/ 923777 h 6858002"/>
              <a:gd name="connsiteX43" fmla="*/ 7892407 w 8108194"/>
              <a:gd name="connsiteY43" fmla="*/ 757813 h 6858002"/>
              <a:gd name="connsiteX44" fmla="*/ 7869022 w 8108194"/>
              <a:gd name="connsiteY44" fmla="*/ 605566 h 6858002"/>
              <a:gd name="connsiteX45" fmla="*/ 7846795 w 8108194"/>
              <a:gd name="connsiteY45" fmla="*/ 470463 h 6858002"/>
              <a:gd name="connsiteX46" fmla="*/ 7825725 w 8108194"/>
              <a:gd name="connsiteY46" fmla="*/ 348391 h 6858002"/>
              <a:gd name="connsiteX47" fmla="*/ 7808129 w 8108194"/>
              <a:gd name="connsiteY47" fmla="*/ 245521 h 6858002"/>
              <a:gd name="connsiteX48" fmla="*/ 7791459 w 8108194"/>
              <a:gd name="connsiteY48" fmla="*/ 159110 h 6858002"/>
              <a:gd name="connsiteX49" fmla="*/ 7767610 w 8108194"/>
              <a:gd name="connsiteY49" fmla="*/ 40466 h 6858002"/>
              <a:gd name="connsiteX50" fmla="*/ 7759507 w 8108194"/>
              <a:gd name="connsiteY50" fmla="*/ 4 h 6858002"/>
              <a:gd name="connsiteX51" fmla="*/ 7768809 w 8108194"/>
              <a:gd name="connsiteY51" fmla="*/ 4 h 6858002"/>
              <a:gd name="connsiteX52" fmla="*/ 7768809 w 8108194"/>
              <a:gd name="connsiteY52" fmla="*/ 3 h 6858002"/>
              <a:gd name="connsiteX53" fmla="*/ 4629960 w 8108194"/>
              <a:gd name="connsiteY53" fmla="*/ 3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8108194" h="6858002">
                <a:moveTo>
                  <a:pt x="4629960" y="0"/>
                </a:moveTo>
                <a:lnTo>
                  <a:pt x="0" y="0"/>
                </a:lnTo>
                <a:lnTo>
                  <a:pt x="0" y="6858002"/>
                </a:lnTo>
                <a:lnTo>
                  <a:pt x="1406984" y="6858002"/>
                </a:lnTo>
                <a:lnTo>
                  <a:pt x="4629960" y="6858002"/>
                </a:lnTo>
                <a:lnTo>
                  <a:pt x="7761129" y="6858002"/>
                </a:lnTo>
                <a:lnTo>
                  <a:pt x="7795626" y="6702327"/>
                </a:lnTo>
                <a:lnTo>
                  <a:pt x="7828504" y="6547336"/>
                </a:lnTo>
                <a:lnTo>
                  <a:pt x="7860686" y="6391660"/>
                </a:lnTo>
                <a:lnTo>
                  <a:pt x="7888239" y="6235297"/>
                </a:lnTo>
                <a:lnTo>
                  <a:pt x="7916023" y="6079621"/>
                </a:lnTo>
                <a:lnTo>
                  <a:pt x="7941955" y="5923258"/>
                </a:lnTo>
                <a:lnTo>
                  <a:pt x="7964181" y="5768953"/>
                </a:lnTo>
                <a:lnTo>
                  <a:pt x="7985250" y="5612591"/>
                </a:lnTo>
                <a:lnTo>
                  <a:pt x="8004468" y="5456914"/>
                </a:lnTo>
                <a:lnTo>
                  <a:pt x="8021137" y="5303981"/>
                </a:lnTo>
                <a:lnTo>
                  <a:pt x="8037808" y="5148990"/>
                </a:lnTo>
                <a:lnTo>
                  <a:pt x="8051700" y="4996057"/>
                </a:lnTo>
                <a:lnTo>
                  <a:pt x="8062581" y="4843123"/>
                </a:lnTo>
                <a:lnTo>
                  <a:pt x="8073927" y="4690876"/>
                </a:lnTo>
                <a:lnTo>
                  <a:pt x="8083419" y="4540000"/>
                </a:lnTo>
                <a:lnTo>
                  <a:pt x="8090134" y="4390495"/>
                </a:lnTo>
                <a:lnTo>
                  <a:pt x="8095922" y="4240991"/>
                </a:lnTo>
                <a:lnTo>
                  <a:pt x="8101479" y="4092858"/>
                </a:lnTo>
                <a:lnTo>
                  <a:pt x="8104026" y="3946783"/>
                </a:lnTo>
                <a:lnTo>
                  <a:pt x="8106804" y="3800707"/>
                </a:lnTo>
                <a:lnTo>
                  <a:pt x="8108194" y="3656689"/>
                </a:lnTo>
                <a:lnTo>
                  <a:pt x="8106804" y="3514043"/>
                </a:lnTo>
                <a:lnTo>
                  <a:pt x="8106804" y="3372768"/>
                </a:lnTo>
                <a:lnTo>
                  <a:pt x="8104026" y="3232865"/>
                </a:lnTo>
                <a:lnTo>
                  <a:pt x="8099859" y="3095705"/>
                </a:lnTo>
                <a:lnTo>
                  <a:pt x="8095922" y="2959917"/>
                </a:lnTo>
                <a:lnTo>
                  <a:pt x="8091523" y="2826871"/>
                </a:lnTo>
                <a:lnTo>
                  <a:pt x="8084809" y="2694512"/>
                </a:lnTo>
                <a:lnTo>
                  <a:pt x="8077631" y="2564211"/>
                </a:lnTo>
                <a:lnTo>
                  <a:pt x="8071149" y="2436652"/>
                </a:lnTo>
                <a:lnTo>
                  <a:pt x="8052857" y="2187706"/>
                </a:lnTo>
                <a:lnTo>
                  <a:pt x="8033409" y="1949048"/>
                </a:lnTo>
                <a:lnTo>
                  <a:pt x="8013034" y="1719991"/>
                </a:lnTo>
                <a:lnTo>
                  <a:pt x="7990575" y="1503278"/>
                </a:lnTo>
                <a:lnTo>
                  <a:pt x="7967191" y="1296166"/>
                </a:lnTo>
                <a:lnTo>
                  <a:pt x="7941955" y="1104142"/>
                </a:lnTo>
                <a:lnTo>
                  <a:pt x="7917180" y="923777"/>
                </a:lnTo>
                <a:lnTo>
                  <a:pt x="7892407" y="757813"/>
                </a:lnTo>
                <a:lnTo>
                  <a:pt x="7869022" y="605566"/>
                </a:lnTo>
                <a:lnTo>
                  <a:pt x="7846795" y="470463"/>
                </a:lnTo>
                <a:lnTo>
                  <a:pt x="7825725" y="348391"/>
                </a:lnTo>
                <a:lnTo>
                  <a:pt x="7808129" y="245521"/>
                </a:lnTo>
                <a:lnTo>
                  <a:pt x="7791459" y="159110"/>
                </a:lnTo>
                <a:lnTo>
                  <a:pt x="7767610" y="40466"/>
                </a:lnTo>
                <a:lnTo>
                  <a:pt x="7759507" y="4"/>
                </a:lnTo>
                <a:lnTo>
                  <a:pt x="7768809" y="4"/>
                </a:lnTo>
                <a:lnTo>
                  <a:pt x="7768809" y="3"/>
                </a:lnTo>
                <a:lnTo>
                  <a:pt x="4629960" y="3"/>
                </a:lnTo>
                <a:close/>
              </a:path>
            </a:pathLst>
          </a:custGeom>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5" name="Content Placeholder 2">
            <a:extLst>
              <a:ext uri="{FF2B5EF4-FFF2-40B4-BE49-F238E27FC236}">
                <a16:creationId xmlns:a16="http://schemas.microsoft.com/office/drawing/2014/main" id="{14ED9839-458B-5898-BFC6-D51AE75B95B1}"/>
              </a:ext>
            </a:extLst>
          </p:cNvPr>
          <p:cNvGraphicFramePr>
            <a:graphicFrameLocks noGrp="1"/>
          </p:cNvGraphicFramePr>
          <p:nvPr>
            <p:ph idx="1"/>
            <p:extLst>
              <p:ext uri="{D42A27DB-BD31-4B8C-83A1-F6EECF244321}">
                <p14:modId xmlns:p14="http://schemas.microsoft.com/office/powerpoint/2010/main" val="2371834065"/>
              </p:ext>
            </p:extLst>
          </p:nvPr>
        </p:nvGraphicFramePr>
        <p:xfrm>
          <a:off x="5282521" y="709683"/>
          <a:ext cx="6266011" cy="48995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86163402"/>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E1956-CF67-4A05-A6B3-14BFB715E205}"/>
              </a:ext>
            </a:extLst>
          </p:cNvPr>
          <p:cNvSpPr>
            <a:spLocks noGrp="1"/>
          </p:cNvSpPr>
          <p:nvPr>
            <p:ph type="title"/>
          </p:nvPr>
        </p:nvSpPr>
        <p:spPr>
          <a:xfrm>
            <a:off x="913795" y="609600"/>
            <a:ext cx="10353762" cy="1164772"/>
          </a:xfrm>
        </p:spPr>
        <p:txBody>
          <a:bodyPr>
            <a:normAutofit/>
          </a:bodyPr>
          <a:lstStyle/>
          <a:p>
            <a:r>
              <a:rPr lang="en-US" sz="3900"/>
              <a:t>Litigation Trends</a:t>
            </a:r>
            <a:br>
              <a:rPr lang="en-US" sz="3900"/>
            </a:br>
            <a:r>
              <a:rPr lang="en-US" sz="3900"/>
              <a:t>CFPB Interpretive Rule</a:t>
            </a:r>
          </a:p>
        </p:txBody>
      </p:sp>
      <p:sp>
        <p:nvSpPr>
          <p:cNvPr id="3" name="Content Placeholder 2">
            <a:extLst>
              <a:ext uri="{FF2B5EF4-FFF2-40B4-BE49-F238E27FC236}">
                <a16:creationId xmlns:a16="http://schemas.microsoft.com/office/drawing/2014/main" id="{617F6299-DDC7-44EA-9BE7-E8CFA0E85842}"/>
              </a:ext>
            </a:extLst>
          </p:cNvPr>
          <p:cNvSpPr>
            <a:spLocks noGrp="1"/>
          </p:cNvSpPr>
          <p:nvPr>
            <p:ph idx="1"/>
          </p:nvPr>
        </p:nvSpPr>
        <p:spPr>
          <a:xfrm>
            <a:off x="1235528" y="2481943"/>
            <a:ext cx="9710296" cy="3309258"/>
          </a:xfrm>
        </p:spPr>
        <p:txBody>
          <a:bodyPr>
            <a:normAutofit/>
          </a:bodyPr>
          <a:lstStyle/>
          <a:p>
            <a:pPr>
              <a:lnSpc>
                <a:spcPct val="90000"/>
              </a:lnSpc>
            </a:pPr>
            <a:r>
              <a:rPr lang="en-US" sz="2000" dirty="0"/>
              <a:t>CFPB issued an Interpretive Rule on May 19, 2022. to provide clarity on the states’ enforcement.</a:t>
            </a:r>
          </a:p>
          <a:p>
            <a:pPr>
              <a:lnSpc>
                <a:spcPct val="90000"/>
              </a:lnSpc>
            </a:pPr>
            <a:r>
              <a:rPr lang="en-US" sz="2000" dirty="0"/>
              <a:t>Specifically, the Interpretive Rule affirms three things:</a:t>
            </a:r>
          </a:p>
          <a:p>
            <a:pPr lvl="1">
              <a:lnSpc>
                <a:spcPct val="90000"/>
              </a:lnSpc>
            </a:pPr>
            <a:r>
              <a:rPr lang="en-US" sz="2000" dirty="0"/>
              <a:t>That states can enforce the Consumer Financial Protection Act, including the provision making it unlawful for covered persons or service providers to violate any provision of federal consumer financial protection law;</a:t>
            </a:r>
          </a:p>
          <a:p>
            <a:pPr lvl="1">
              <a:lnSpc>
                <a:spcPct val="90000"/>
              </a:lnSpc>
            </a:pPr>
            <a:r>
              <a:rPr lang="en-US" sz="2000" b="1" i="0" dirty="0">
                <a:effectLst/>
              </a:rPr>
              <a:t>That States can pursue claims and actions against a broad range of entities;</a:t>
            </a:r>
          </a:p>
          <a:p>
            <a:pPr lvl="1">
              <a:lnSpc>
                <a:spcPct val="90000"/>
              </a:lnSpc>
            </a:pPr>
            <a:r>
              <a:rPr lang="en-US" sz="2000" b="1" i="0" dirty="0">
                <a:effectLst/>
              </a:rPr>
              <a:t>That CFPB enforcement actions do not put a halt to state actions.</a:t>
            </a:r>
          </a:p>
          <a:p>
            <a:pPr lvl="1">
              <a:lnSpc>
                <a:spcPct val="90000"/>
              </a:lnSpc>
            </a:pPr>
            <a:endParaRPr lang="en-US" sz="1700" dirty="0"/>
          </a:p>
          <a:p>
            <a:pPr lvl="1">
              <a:lnSpc>
                <a:spcPct val="90000"/>
              </a:lnSpc>
            </a:pPr>
            <a:endParaRPr lang="en-US" sz="1700" dirty="0"/>
          </a:p>
        </p:txBody>
      </p:sp>
    </p:spTree>
    <p:extLst>
      <p:ext uri="{BB962C8B-B14F-4D97-AF65-F5344CB8AC3E}">
        <p14:creationId xmlns:p14="http://schemas.microsoft.com/office/powerpoint/2010/main" val="2604294928"/>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F8E43-280B-4E5B-B327-0F10E8933F2B}"/>
              </a:ext>
            </a:extLst>
          </p:cNvPr>
          <p:cNvSpPr>
            <a:spLocks noGrp="1"/>
          </p:cNvSpPr>
          <p:nvPr>
            <p:ph type="title"/>
          </p:nvPr>
        </p:nvSpPr>
        <p:spPr/>
        <p:txBody>
          <a:bodyPr>
            <a:normAutofit fontScale="90000"/>
          </a:bodyPr>
          <a:lstStyle/>
          <a:p>
            <a:r>
              <a:rPr lang="en-US"/>
              <a:t>Litigation Trends</a:t>
            </a:r>
            <a:br>
              <a:rPr lang="en-US"/>
            </a:br>
            <a:r>
              <a:rPr lang="en-US" i="1"/>
              <a:t>Sheen v. Wells Fargo Bank, NA</a:t>
            </a:r>
          </a:p>
        </p:txBody>
      </p:sp>
      <p:sp>
        <p:nvSpPr>
          <p:cNvPr id="3" name="Content Placeholder 2">
            <a:extLst>
              <a:ext uri="{FF2B5EF4-FFF2-40B4-BE49-F238E27FC236}">
                <a16:creationId xmlns:a16="http://schemas.microsoft.com/office/drawing/2014/main" id="{C71A86A9-E83A-4DEC-AFF5-94358E55AB8A}"/>
              </a:ext>
            </a:extLst>
          </p:cNvPr>
          <p:cNvSpPr>
            <a:spLocks noGrp="1"/>
          </p:cNvSpPr>
          <p:nvPr>
            <p:ph idx="1"/>
          </p:nvPr>
        </p:nvSpPr>
        <p:spPr/>
        <p:txBody>
          <a:bodyPr/>
          <a:lstStyle/>
          <a:p>
            <a:r>
              <a:rPr lang="en-US" dirty="0"/>
              <a:t>In </a:t>
            </a:r>
            <a:r>
              <a:rPr lang="en-US" i="1" dirty="0"/>
              <a:t>Sheen</a:t>
            </a:r>
            <a:r>
              <a:rPr lang="en-US" dirty="0"/>
              <a:t>, the borrower complained that its original lender had negligently handled his application for modification of his two junior lien loans back in 2010. </a:t>
            </a:r>
          </a:p>
          <a:p>
            <a:r>
              <a:rPr lang="en-US" dirty="0"/>
              <a:t>In 2016, the borrower sued the lender; but the trial court granted the lender’s demurrer (motion to dismiss) without leave to amend. </a:t>
            </a:r>
          </a:p>
          <a:p>
            <a:r>
              <a:rPr lang="en-US" dirty="0"/>
              <a:t>On the borrower’s appeal from that judgment, the appellate court affirmed the judgment, definitively finding that a lender, acting in the normal course and scope of its business, should not be held liable under a negligence duty. </a:t>
            </a:r>
          </a:p>
        </p:txBody>
      </p:sp>
    </p:spTree>
    <p:extLst>
      <p:ext uri="{BB962C8B-B14F-4D97-AF65-F5344CB8AC3E}">
        <p14:creationId xmlns:p14="http://schemas.microsoft.com/office/powerpoint/2010/main" val="258137409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EB9D55-38C8-45B4-BB2D-4FDBBDB08C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a:extLst>
              <a:ext uri="{FF2B5EF4-FFF2-40B4-BE49-F238E27FC236}">
                <a16:creationId xmlns:a16="http://schemas.microsoft.com/office/drawing/2014/main" id="{B8B87A11-4BD9-428F-BF8F-8F14BEECE760}"/>
              </a:ext>
            </a:extLst>
          </p:cNvPr>
          <p:cNvSpPr>
            <a:spLocks noGrp="1"/>
          </p:cNvSpPr>
          <p:nvPr>
            <p:ph type="subTitle" idx="1"/>
          </p:nvPr>
        </p:nvSpPr>
        <p:spPr>
          <a:xfrm>
            <a:off x="1370013" y="4790049"/>
            <a:ext cx="9440862" cy="1018534"/>
          </a:xfrm>
          <a:effectLst/>
        </p:spPr>
        <p:txBody>
          <a:bodyPr anchor="t">
            <a:normAutofit/>
          </a:bodyPr>
          <a:lstStyle/>
          <a:p>
            <a:pPr>
              <a:lnSpc>
                <a:spcPct val="100000"/>
              </a:lnSpc>
            </a:pPr>
            <a:r>
              <a:rPr lang="en-US" sz="2400"/>
              <a:t>Deanne R. Stodden</a:t>
            </a:r>
          </a:p>
          <a:p>
            <a:pPr>
              <a:lnSpc>
                <a:spcPct val="100000"/>
              </a:lnSpc>
            </a:pPr>
            <a:r>
              <a:rPr lang="en-US" sz="2400"/>
              <a:t>Messner Reeves, LLP</a:t>
            </a:r>
          </a:p>
        </p:txBody>
      </p:sp>
      <p:sp useBgFill="1">
        <p:nvSpPr>
          <p:cNvPr id="10" name="Freeform: Shape 9">
            <a:extLst>
              <a:ext uri="{FF2B5EF4-FFF2-40B4-BE49-F238E27FC236}">
                <a16:creationId xmlns:a16="http://schemas.microsoft.com/office/drawing/2014/main" id="{B40DDA79-7866-468E-A33D-D8341D900E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67080"/>
          </a:xfrm>
          <a:custGeom>
            <a:avLst/>
            <a:gdLst>
              <a:gd name="connsiteX0" fmla="*/ 0 w 12192000"/>
              <a:gd name="connsiteY0" fmla="*/ 0 h 4567080"/>
              <a:gd name="connsiteX1" fmla="*/ 12192000 w 12192000"/>
              <a:gd name="connsiteY1" fmla="*/ 0 h 4567080"/>
              <a:gd name="connsiteX2" fmla="*/ 12192000 w 12192000"/>
              <a:gd name="connsiteY2" fmla="*/ 4040874 h 4567080"/>
              <a:gd name="connsiteX3" fmla="*/ 11707453 w 12192000"/>
              <a:gd name="connsiteY3" fmla="*/ 4125902 h 4567080"/>
              <a:gd name="connsiteX4" fmla="*/ 6090444 w 12192000"/>
              <a:gd name="connsiteY4" fmla="*/ 4567080 h 4567080"/>
              <a:gd name="connsiteX5" fmla="*/ 473435 w 12192000"/>
              <a:gd name="connsiteY5" fmla="*/ 4125902 h 4567080"/>
              <a:gd name="connsiteX6" fmla="*/ 0 w 12192000"/>
              <a:gd name="connsiteY6" fmla="*/ 4042824 h 456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4567080">
                <a:moveTo>
                  <a:pt x="0" y="0"/>
                </a:moveTo>
                <a:lnTo>
                  <a:pt x="12192000" y="0"/>
                </a:lnTo>
                <a:lnTo>
                  <a:pt x="12192000" y="4040874"/>
                </a:lnTo>
                <a:lnTo>
                  <a:pt x="11707453" y="4125902"/>
                </a:lnTo>
                <a:cubicBezTo>
                  <a:pt x="9955980" y="4411316"/>
                  <a:pt x="8064085" y="4567080"/>
                  <a:pt x="6090444" y="4567080"/>
                </a:cubicBezTo>
                <a:cubicBezTo>
                  <a:pt x="4116804" y="4567080"/>
                  <a:pt x="2224908" y="4411316"/>
                  <a:pt x="473435" y="4125902"/>
                </a:cubicBezTo>
                <a:lnTo>
                  <a:pt x="0" y="4042824"/>
                </a:lnTo>
                <a:close/>
              </a:path>
            </a:pathLst>
          </a:cu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A00054B-6DC2-4A7D-8664-33C5DC80E893}"/>
              </a:ext>
            </a:extLst>
          </p:cNvPr>
          <p:cNvSpPr>
            <a:spLocks noGrp="1"/>
          </p:cNvSpPr>
          <p:nvPr>
            <p:ph type="ctrTitle"/>
          </p:nvPr>
        </p:nvSpPr>
        <p:spPr>
          <a:xfrm>
            <a:off x="1370013" y="1251284"/>
            <a:ext cx="9440862" cy="2458545"/>
          </a:xfrm>
          <a:effectLst/>
        </p:spPr>
        <p:txBody>
          <a:bodyPr anchor="b">
            <a:normAutofit/>
          </a:bodyPr>
          <a:lstStyle/>
          <a:p>
            <a:r>
              <a:rPr lang="en-US" sz="6000"/>
              <a:t>Presented By:</a:t>
            </a:r>
          </a:p>
        </p:txBody>
      </p:sp>
    </p:spTree>
    <p:extLst>
      <p:ext uri="{BB962C8B-B14F-4D97-AF65-F5344CB8AC3E}">
        <p14:creationId xmlns:p14="http://schemas.microsoft.com/office/powerpoint/2010/main" val="3894837622"/>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9A6C2C86-63BF-47D5-AA3F-905111A238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2B4F24-93AF-44C1-8DB4-EFAD2227EB1B}"/>
              </a:ext>
            </a:extLst>
          </p:cNvPr>
          <p:cNvSpPr>
            <a:spLocks noGrp="1"/>
          </p:cNvSpPr>
          <p:nvPr>
            <p:ph type="title"/>
          </p:nvPr>
        </p:nvSpPr>
        <p:spPr>
          <a:xfrm>
            <a:off x="834013" y="1115568"/>
            <a:ext cx="3487616" cy="4626864"/>
          </a:xfrm>
        </p:spPr>
        <p:txBody>
          <a:bodyPr>
            <a:normAutofit/>
          </a:bodyPr>
          <a:lstStyle/>
          <a:p>
            <a:pPr algn="l"/>
            <a:r>
              <a:rPr lang="en-US" sz="3600"/>
              <a:t>Litigation Trends</a:t>
            </a:r>
            <a:br>
              <a:rPr lang="en-US" sz="3600"/>
            </a:br>
            <a:r>
              <a:rPr lang="en-US" sz="3600" i="1"/>
              <a:t>Sheen v. Wells Fargo Bank, NA</a:t>
            </a:r>
          </a:p>
        </p:txBody>
      </p:sp>
      <p:cxnSp>
        <p:nvCxnSpPr>
          <p:cNvPr id="17" name="Straight Connector 16">
            <a:extLst>
              <a:ext uri="{FF2B5EF4-FFF2-40B4-BE49-F238E27FC236}">
                <a16:creationId xmlns:a16="http://schemas.microsoft.com/office/drawing/2014/main" id="{425A0768-3044-4AA9-A889-D2CAA68C51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605" y="2057400"/>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5E72B8D-FBC0-4F1F-AC67-C55930BBF3F0}"/>
              </a:ext>
            </a:extLst>
          </p:cNvPr>
          <p:cNvSpPr>
            <a:spLocks noGrp="1"/>
          </p:cNvSpPr>
          <p:nvPr>
            <p:ph idx="1"/>
          </p:nvPr>
        </p:nvSpPr>
        <p:spPr>
          <a:xfrm>
            <a:off x="5105398" y="1115568"/>
            <a:ext cx="6245352" cy="4626864"/>
          </a:xfrm>
        </p:spPr>
        <p:txBody>
          <a:bodyPr anchor="ctr">
            <a:normAutofit/>
          </a:bodyPr>
          <a:lstStyle/>
          <a:p>
            <a:r>
              <a:rPr lang="en-US" dirty="0"/>
              <a:t>The California Court of Appeals noted that: “One fundamental consideration was that economic losses flowing from ‘a financial transaction gone awry’ are ‘primarily the domain of contract and warranty law or the law of fraud, rather than of negligence.”’… Here we have a financial transaction gone awry and nothing more: Sheen suffered neither personal injury nor property damage.” </a:t>
            </a:r>
          </a:p>
        </p:txBody>
      </p:sp>
    </p:spTree>
    <p:extLst>
      <p:ext uri="{BB962C8B-B14F-4D97-AF65-F5344CB8AC3E}">
        <p14:creationId xmlns:p14="http://schemas.microsoft.com/office/powerpoint/2010/main" val="2105615474"/>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9960A3-4EE1-43D2-ABFC-C7A03ED214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8065A3-D0A5-4E5A-8F92-4DF7AE68D024}"/>
              </a:ext>
            </a:extLst>
          </p:cNvPr>
          <p:cNvSpPr>
            <a:spLocks noGrp="1"/>
          </p:cNvSpPr>
          <p:nvPr>
            <p:ph type="title"/>
          </p:nvPr>
        </p:nvSpPr>
        <p:spPr>
          <a:xfrm>
            <a:off x="913795" y="609600"/>
            <a:ext cx="10353762" cy="1164772"/>
          </a:xfrm>
        </p:spPr>
        <p:txBody>
          <a:bodyPr>
            <a:normAutofit/>
          </a:bodyPr>
          <a:lstStyle/>
          <a:p>
            <a:r>
              <a:rPr lang="en-US" sz="3900"/>
              <a:t>Litigation Trends</a:t>
            </a:r>
            <a:br>
              <a:rPr lang="en-US" sz="3900"/>
            </a:br>
            <a:r>
              <a:rPr lang="en-US" sz="3900" i="1"/>
              <a:t>Sheen v. Wells Fargo Bank, NA</a:t>
            </a:r>
          </a:p>
        </p:txBody>
      </p:sp>
      <p:pic>
        <p:nvPicPr>
          <p:cNvPr id="10" name="Picture 9">
            <a:extLst>
              <a:ext uri="{FF2B5EF4-FFF2-40B4-BE49-F238E27FC236}">
                <a16:creationId xmlns:a16="http://schemas.microsoft.com/office/drawing/2014/main" id="{16ABCF9F-46A6-4370-8EC8-B1EDB4510B54}"/>
              </a:ext>
              <a:ext uri="{C183D7F6-B498-43B3-948B-1728B52AA6E4}">
                <adec:decorative xmlns:adec="http://schemas.microsoft.com/office/drawing/2017/decorative" val="1"/>
              </a:ext>
            </a:extLst>
          </p:cNvPr>
          <p:cNvPicPr preferRelativeResize="0">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798" t="2669" r="616"/>
          <a:stretch/>
        </p:blipFill>
        <p:spPr>
          <a:xfrm>
            <a:off x="-1" y="2046514"/>
            <a:ext cx="12192001" cy="4811485"/>
          </a:xfrm>
          <a:prstGeom prst="rect">
            <a:avLst/>
          </a:prstGeom>
          <a:effectLst>
            <a:innerShdw blurRad="63500" dist="50800" dir="16200000">
              <a:prstClr val="black">
                <a:alpha val="50000"/>
              </a:prstClr>
            </a:innerShdw>
          </a:effectLst>
        </p:spPr>
      </p:pic>
      <p:sp>
        <p:nvSpPr>
          <p:cNvPr id="3" name="Content Placeholder 2">
            <a:extLst>
              <a:ext uri="{FF2B5EF4-FFF2-40B4-BE49-F238E27FC236}">
                <a16:creationId xmlns:a16="http://schemas.microsoft.com/office/drawing/2014/main" id="{3394FD32-BA18-4D4A-AB52-79B6B5E163C3}"/>
              </a:ext>
            </a:extLst>
          </p:cNvPr>
          <p:cNvSpPr>
            <a:spLocks noGrp="1"/>
          </p:cNvSpPr>
          <p:nvPr>
            <p:ph idx="1"/>
          </p:nvPr>
        </p:nvSpPr>
        <p:spPr>
          <a:xfrm>
            <a:off x="1235528" y="2481943"/>
            <a:ext cx="9710296" cy="3309258"/>
          </a:xfrm>
        </p:spPr>
        <p:txBody>
          <a:bodyPr>
            <a:normAutofit/>
          </a:bodyPr>
          <a:lstStyle/>
          <a:p>
            <a:r>
              <a:rPr lang="en-US" dirty="0"/>
              <a:t>The CA Supreme Court reviewed this question: “Does a mortgage servicer owe a borrower a duty of care to refrain from making material misrepresentations about the status of a foreclosure sale following the borrower’s submission of, and the servicer’s agreement to review, an application to modify a mortgage loan?” </a:t>
            </a:r>
          </a:p>
          <a:p>
            <a:r>
              <a:rPr lang="en-US" dirty="0"/>
              <a:t>After extensive briefing and oral argument, including multiple amicus briefs on both sides, the California Supreme Court affirmed the decision. </a:t>
            </a:r>
          </a:p>
          <a:p>
            <a:endParaRPr lang="en-US" dirty="0"/>
          </a:p>
        </p:txBody>
      </p:sp>
    </p:spTree>
    <p:extLst>
      <p:ext uri="{BB962C8B-B14F-4D97-AF65-F5344CB8AC3E}">
        <p14:creationId xmlns:p14="http://schemas.microsoft.com/office/powerpoint/2010/main" val="170283688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B0B2A-1D5A-4289-B8D1-9401C4361113}"/>
              </a:ext>
            </a:extLst>
          </p:cNvPr>
          <p:cNvSpPr>
            <a:spLocks noGrp="1"/>
          </p:cNvSpPr>
          <p:nvPr>
            <p:ph type="title"/>
          </p:nvPr>
        </p:nvSpPr>
        <p:spPr/>
        <p:txBody>
          <a:bodyPr>
            <a:normAutofit fontScale="90000"/>
          </a:bodyPr>
          <a:lstStyle/>
          <a:p>
            <a:r>
              <a:rPr lang="en-US" dirty="0"/>
              <a:t>Litigation Trends</a:t>
            </a:r>
            <a:br>
              <a:rPr lang="en-US" dirty="0"/>
            </a:br>
            <a:r>
              <a:rPr lang="en-US" i="1" dirty="0" err="1"/>
              <a:t>Silvernagle</a:t>
            </a:r>
            <a:r>
              <a:rPr lang="en-US" i="1" dirty="0"/>
              <a:t> v. US Bank, National Assoc.</a:t>
            </a:r>
            <a:endParaRPr lang="en-US" dirty="0"/>
          </a:p>
        </p:txBody>
      </p:sp>
      <p:sp>
        <p:nvSpPr>
          <p:cNvPr id="3" name="Content Placeholder 2">
            <a:extLst>
              <a:ext uri="{FF2B5EF4-FFF2-40B4-BE49-F238E27FC236}">
                <a16:creationId xmlns:a16="http://schemas.microsoft.com/office/drawing/2014/main" id="{C0ACF59B-B7E7-4DB3-BD5E-56DA3DC13FD8}"/>
              </a:ext>
            </a:extLst>
          </p:cNvPr>
          <p:cNvSpPr>
            <a:spLocks noGrp="1"/>
          </p:cNvSpPr>
          <p:nvPr>
            <p:ph idx="1"/>
          </p:nvPr>
        </p:nvSpPr>
        <p:spPr/>
        <p:txBody>
          <a:bodyPr>
            <a:normAutofit lnSpcReduction="10000"/>
          </a:bodyPr>
          <a:lstStyle/>
          <a:p>
            <a:r>
              <a:rPr lang="en-US" dirty="0"/>
              <a:t>Court looked at whether a discharge in bankruptcy had any impact on statute of limitations for foreclosure</a:t>
            </a:r>
          </a:p>
          <a:p>
            <a:r>
              <a:rPr lang="en-US" dirty="0"/>
              <a:t>Colorado Supreme Court has granted Cert</a:t>
            </a:r>
          </a:p>
          <a:p>
            <a:r>
              <a:rPr lang="en-US" dirty="0"/>
              <a:t>District Court found that the borrower/debtors bankruptcy discharge had no effect on the six-year statute of limitations to initiate a foreclosure</a:t>
            </a:r>
          </a:p>
          <a:p>
            <a:r>
              <a:rPr lang="en-US" dirty="0"/>
              <a:t>Court of Appeals reversed the decision</a:t>
            </a:r>
          </a:p>
          <a:p>
            <a:r>
              <a:rPr lang="en-US" dirty="0"/>
              <a:t>Plaintiff’s personal liability on the note was discharged in 2012.</a:t>
            </a:r>
          </a:p>
          <a:p>
            <a:r>
              <a:rPr lang="en-US" dirty="0"/>
              <a:t>In 2017, Plaintiff filed suit for declaratory relief that the foreclosure was time-barred</a:t>
            </a:r>
          </a:p>
        </p:txBody>
      </p:sp>
    </p:spTree>
    <p:extLst>
      <p:ext uri="{BB962C8B-B14F-4D97-AF65-F5344CB8AC3E}">
        <p14:creationId xmlns:p14="http://schemas.microsoft.com/office/powerpoint/2010/main" val="1143556009"/>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9960A3-4EE1-43D2-ABFC-C7A03ED214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3C4E5E-0008-4B51-81E8-E29C3DCB05BC}"/>
              </a:ext>
            </a:extLst>
          </p:cNvPr>
          <p:cNvSpPr>
            <a:spLocks noGrp="1"/>
          </p:cNvSpPr>
          <p:nvPr>
            <p:ph type="title"/>
          </p:nvPr>
        </p:nvSpPr>
        <p:spPr>
          <a:xfrm>
            <a:off x="913795" y="609600"/>
            <a:ext cx="10353762" cy="1164772"/>
          </a:xfrm>
        </p:spPr>
        <p:txBody>
          <a:bodyPr>
            <a:normAutofit/>
          </a:bodyPr>
          <a:lstStyle/>
          <a:p>
            <a:r>
              <a:rPr lang="en-US" sz="3900"/>
              <a:t>Litigation Trends</a:t>
            </a:r>
            <a:br>
              <a:rPr lang="en-US" sz="3900"/>
            </a:br>
            <a:r>
              <a:rPr lang="en-US" sz="3900" i="1" err="1"/>
              <a:t>Silvernagle</a:t>
            </a:r>
            <a:r>
              <a:rPr lang="en-US" sz="3900" i="1"/>
              <a:t> v. US Bank, National Assoc.</a:t>
            </a:r>
            <a:endParaRPr lang="en-US" sz="3900"/>
          </a:p>
        </p:txBody>
      </p:sp>
      <p:pic>
        <p:nvPicPr>
          <p:cNvPr id="10" name="Picture 9">
            <a:extLst>
              <a:ext uri="{FF2B5EF4-FFF2-40B4-BE49-F238E27FC236}">
                <a16:creationId xmlns:a16="http://schemas.microsoft.com/office/drawing/2014/main" id="{16ABCF9F-46A6-4370-8EC8-B1EDB4510B54}"/>
              </a:ext>
              <a:ext uri="{C183D7F6-B498-43B3-948B-1728B52AA6E4}">
                <adec:decorative xmlns:adec="http://schemas.microsoft.com/office/drawing/2017/decorative" val="1"/>
              </a:ext>
            </a:extLst>
          </p:cNvPr>
          <p:cNvPicPr preferRelativeResize="0">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798" t="2669" r="616"/>
          <a:stretch/>
        </p:blipFill>
        <p:spPr>
          <a:xfrm>
            <a:off x="-1" y="2046514"/>
            <a:ext cx="12192001" cy="4811485"/>
          </a:xfrm>
          <a:prstGeom prst="rect">
            <a:avLst/>
          </a:prstGeom>
          <a:effectLst>
            <a:innerShdw blurRad="63500" dist="50800" dir="16200000">
              <a:prstClr val="black">
                <a:alpha val="50000"/>
              </a:prstClr>
            </a:innerShdw>
          </a:effectLst>
        </p:spPr>
      </p:pic>
      <p:sp>
        <p:nvSpPr>
          <p:cNvPr id="3" name="Content Placeholder 2">
            <a:extLst>
              <a:ext uri="{FF2B5EF4-FFF2-40B4-BE49-F238E27FC236}">
                <a16:creationId xmlns:a16="http://schemas.microsoft.com/office/drawing/2014/main" id="{53D5E0C4-9DF7-4FFC-87EE-6FF84768D0A2}"/>
              </a:ext>
            </a:extLst>
          </p:cNvPr>
          <p:cNvSpPr>
            <a:spLocks noGrp="1"/>
          </p:cNvSpPr>
          <p:nvPr>
            <p:ph idx="1"/>
          </p:nvPr>
        </p:nvSpPr>
        <p:spPr>
          <a:xfrm>
            <a:off x="1235528" y="2481943"/>
            <a:ext cx="9710296" cy="3309258"/>
          </a:xfrm>
        </p:spPr>
        <p:txBody>
          <a:bodyPr>
            <a:normAutofit/>
          </a:bodyPr>
          <a:lstStyle/>
          <a:p>
            <a:pPr>
              <a:lnSpc>
                <a:spcPct val="100000"/>
              </a:lnSpc>
            </a:pPr>
            <a:r>
              <a:rPr lang="en-US" dirty="0"/>
              <a:t>The Court of Appeals held that a creditor’s right to foreclose on a deed of trust survives a discharge of the underlying debt in bankruptcy.</a:t>
            </a:r>
            <a:endParaRPr lang="en-US"/>
          </a:p>
          <a:p>
            <a:pPr>
              <a:lnSpc>
                <a:spcPct val="100000"/>
              </a:lnSpc>
            </a:pPr>
            <a:r>
              <a:rPr lang="en-US" dirty="0"/>
              <a:t>“The statute of limitations for a debt owed pursuant to a promissory note begins to run when the cause of action accrues, which occurs on the date the debt becomes due.”</a:t>
            </a:r>
            <a:endParaRPr lang="en-US"/>
          </a:p>
          <a:p>
            <a:pPr>
              <a:lnSpc>
                <a:spcPct val="100000"/>
              </a:lnSpc>
            </a:pPr>
            <a:r>
              <a:rPr lang="en-US" dirty="0"/>
              <a:t>US Bank argued the installment contract theory for the statute of limitations- i.e. that each monthly payment missed is a new default and the time-limit starts anew</a:t>
            </a:r>
            <a:endParaRPr lang="en-US"/>
          </a:p>
        </p:txBody>
      </p:sp>
    </p:spTree>
    <p:extLst>
      <p:ext uri="{BB962C8B-B14F-4D97-AF65-F5344CB8AC3E}">
        <p14:creationId xmlns:p14="http://schemas.microsoft.com/office/powerpoint/2010/main" val="3274483876"/>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A6C2C86-63BF-47D5-AA3F-905111A238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5A6B9C-19B1-4105-8B33-63B3C7A17D91}"/>
              </a:ext>
            </a:extLst>
          </p:cNvPr>
          <p:cNvSpPr>
            <a:spLocks noGrp="1"/>
          </p:cNvSpPr>
          <p:nvPr>
            <p:ph type="title"/>
          </p:nvPr>
        </p:nvSpPr>
        <p:spPr>
          <a:xfrm>
            <a:off x="834013" y="1115568"/>
            <a:ext cx="3487616" cy="4626864"/>
          </a:xfrm>
        </p:spPr>
        <p:txBody>
          <a:bodyPr>
            <a:normAutofit/>
          </a:bodyPr>
          <a:lstStyle/>
          <a:p>
            <a:pPr algn="l"/>
            <a:r>
              <a:rPr lang="en-US" sz="3600"/>
              <a:t>Litigation Trends</a:t>
            </a:r>
            <a:br>
              <a:rPr lang="en-US" sz="3600"/>
            </a:br>
            <a:r>
              <a:rPr lang="en-US" sz="3600" i="1"/>
              <a:t>Silvernagle v. US Bank, National Assoc.</a:t>
            </a:r>
            <a:endParaRPr lang="en-US" sz="3600"/>
          </a:p>
        </p:txBody>
      </p:sp>
      <p:cxnSp>
        <p:nvCxnSpPr>
          <p:cNvPr id="10" name="Straight Connector 9">
            <a:extLst>
              <a:ext uri="{FF2B5EF4-FFF2-40B4-BE49-F238E27FC236}">
                <a16:creationId xmlns:a16="http://schemas.microsoft.com/office/drawing/2014/main" id="{425A0768-3044-4AA9-A889-D2CAA68C51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605" y="2057400"/>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2E11B64-1F31-425D-BA1F-D4CD30616860}"/>
              </a:ext>
            </a:extLst>
          </p:cNvPr>
          <p:cNvSpPr>
            <a:spLocks noGrp="1"/>
          </p:cNvSpPr>
          <p:nvPr>
            <p:ph idx="1"/>
          </p:nvPr>
        </p:nvSpPr>
        <p:spPr>
          <a:xfrm>
            <a:off x="5105398" y="1115568"/>
            <a:ext cx="6245352" cy="4626864"/>
          </a:xfrm>
        </p:spPr>
        <p:txBody>
          <a:bodyPr anchor="ctr">
            <a:normAutofit/>
          </a:bodyPr>
          <a:lstStyle/>
          <a:p>
            <a:pPr>
              <a:lnSpc>
                <a:spcPct val="100000"/>
              </a:lnSpc>
            </a:pPr>
            <a:r>
              <a:rPr lang="en-US" dirty="0"/>
              <a:t>Looking to a decision from the Western District of Washington (</a:t>
            </a:r>
            <a:r>
              <a:rPr lang="en-US" i="1" dirty="0"/>
              <a:t>Edmundson</a:t>
            </a:r>
            <a:r>
              <a:rPr lang="en-US" dirty="0"/>
              <a:t>), the court held that “the discharge of a borrower’s personal liability on a note… alert[s] the lender that the limitations period to foreclose on a property held as a security has commenced.”</a:t>
            </a:r>
            <a:endParaRPr lang="en-US"/>
          </a:p>
          <a:p>
            <a:pPr>
              <a:lnSpc>
                <a:spcPct val="100000"/>
              </a:lnSpc>
            </a:pPr>
            <a:r>
              <a:rPr lang="en-US" dirty="0"/>
              <a:t>However, the Washington Court of Appeals later issued an opinion (</a:t>
            </a:r>
            <a:r>
              <a:rPr lang="en-US" i="1" dirty="0"/>
              <a:t>Copper Creek</a:t>
            </a:r>
            <a:r>
              <a:rPr lang="en-US" dirty="0"/>
              <a:t>) in which it found that </a:t>
            </a:r>
            <a:r>
              <a:rPr lang="en-US" i="1" dirty="0"/>
              <a:t>Edmundson</a:t>
            </a:r>
            <a:r>
              <a:rPr lang="en-US" dirty="0"/>
              <a:t> does not stand for the proposition that a bankruptcy discharge commences the running of the deed of trust’s final statute of limitations period.</a:t>
            </a:r>
            <a:endParaRPr lang="en-US"/>
          </a:p>
          <a:p>
            <a:pPr>
              <a:lnSpc>
                <a:spcPct val="100000"/>
              </a:lnSpc>
            </a:pPr>
            <a:endParaRPr lang="en-US"/>
          </a:p>
        </p:txBody>
      </p:sp>
    </p:spTree>
    <p:extLst>
      <p:ext uri="{BB962C8B-B14F-4D97-AF65-F5344CB8AC3E}">
        <p14:creationId xmlns:p14="http://schemas.microsoft.com/office/powerpoint/2010/main" val="868869336"/>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A2456A0-13DF-4BA8-9BDD-168E874C4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206097-6C37-4425-BC80-2EE908EAF2F9}"/>
              </a:ext>
            </a:extLst>
          </p:cNvPr>
          <p:cNvSpPr>
            <a:spLocks noGrp="1"/>
          </p:cNvSpPr>
          <p:nvPr>
            <p:ph type="title"/>
          </p:nvPr>
        </p:nvSpPr>
        <p:spPr>
          <a:xfrm>
            <a:off x="913795" y="609600"/>
            <a:ext cx="5978072" cy="1556702"/>
          </a:xfrm>
        </p:spPr>
        <p:txBody>
          <a:bodyPr>
            <a:normAutofit/>
          </a:bodyPr>
          <a:lstStyle/>
          <a:p>
            <a:r>
              <a:rPr lang="en-US"/>
              <a:t>Bankruptcy Trends</a:t>
            </a:r>
          </a:p>
        </p:txBody>
      </p:sp>
      <p:sp>
        <p:nvSpPr>
          <p:cNvPr id="3" name="Content Placeholder 2">
            <a:extLst>
              <a:ext uri="{FF2B5EF4-FFF2-40B4-BE49-F238E27FC236}">
                <a16:creationId xmlns:a16="http://schemas.microsoft.com/office/drawing/2014/main" id="{1BE146E9-E936-4171-BBFC-F9E3BA735D1D}"/>
              </a:ext>
            </a:extLst>
          </p:cNvPr>
          <p:cNvSpPr>
            <a:spLocks noGrp="1"/>
          </p:cNvSpPr>
          <p:nvPr>
            <p:ph idx="1"/>
          </p:nvPr>
        </p:nvSpPr>
        <p:spPr>
          <a:xfrm>
            <a:off x="913795" y="2354729"/>
            <a:ext cx="5978072" cy="3340119"/>
          </a:xfrm>
        </p:spPr>
        <p:txBody>
          <a:bodyPr anchor="t">
            <a:normAutofit/>
          </a:bodyPr>
          <a:lstStyle/>
          <a:p>
            <a:r>
              <a:rPr lang="en-US" b="0" i="0" dirty="0">
                <a:effectLst/>
              </a:rPr>
              <a:t>According to statistics released by </a:t>
            </a:r>
            <a:r>
              <a:rPr lang="en-US" b="0" i="0" dirty="0" err="1">
                <a:effectLst/>
              </a:rPr>
              <a:t>Epiq</a:t>
            </a:r>
            <a:r>
              <a:rPr lang="en-US" b="0" i="0" dirty="0">
                <a:effectLst/>
              </a:rPr>
              <a:t>, </a:t>
            </a:r>
            <a:r>
              <a:rPr lang="en-US" dirty="0">
                <a:effectLst/>
              </a:rPr>
              <a:t>bankruptcy filings in August 2022 across all chapters totaled 35,355, a 10 percent increase from the August 2021 total of 32,276.</a:t>
            </a:r>
          </a:p>
          <a:p>
            <a:endParaRPr lang="en-US" dirty="0"/>
          </a:p>
        </p:txBody>
      </p:sp>
      <p:pic>
        <p:nvPicPr>
          <p:cNvPr id="19" name="Picture 18">
            <a:extLst>
              <a:ext uri="{FF2B5EF4-FFF2-40B4-BE49-F238E27FC236}">
                <a16:creationId xmlns:a16="http://schemas.microsoft.com/office/drawing/2014/main" id="{7AEE9CAC-347C-43C2-AE87-6BC5566E60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964" r="2807" b="1446"/>
          <a:stretch/>
        </p:blipFill>
        <p:spPr>
          <a:xfrm>
            <a:off x="7232905" y="1"/>
            <a:ext cx="4959095" cy="6858000"/>
          </a:xfrm>
          <a:prstGeom prst="rect">
            <a:avLst/>
          </a:prstGeom>
        </p:spPr>
      </p:pic>
      <p:pic>
        <p:nvPicPr>
          <p:cNvPr id="14" name="Graphic 13" descr="Upward trend">
            <a:extLst>
              <a:ext uri="{FF2B5EF4-FFF2-40B4-BE49-F238E27FC236}">
                <a16:creationId xmlns:a16="http://schemas.microsoft.com/office/drawing/2014/main" id="{7AB8F48C-22E6-FA97-444F-021A51AD386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552945" y="1197355"/>
            <a:ext cx="3995592" cy="3995592"/>
          </a:xfrm>
          <a:prstGeom prst="rect">
            <a:avLst/>
          </a:prstGeom>
        </p:spPr>
      </p:pic>
    </p:spTree>
    <p:extLst>
      <p:ext uri="{BB962C8B-B14F-4D97-AF65-F5344CB8AC3E}">
        <p14:creationId xmlns:p14="http://schemas.microsoft.com/office/powerpoint/2010/main" val="2579047344"/>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4" descr="Codes on papers">
            <a:extLst>
              <a:ext uri="{FF2B5EF4-FFF2-40B4-BE49-F238E27FC236}">
                <a16:creationId xmlns:a16="http://schemas.microsoft.com/office/drawing/2014/main" id="{09D31871-4EA7-3567-B46A-EC7824CFB43F}"/>
              </a:ext>
            </a:extLst>
          </p:cNvPr>
          <p:cNvPicPr>
            <a:picLocks noChangeAspect="1"/>
          </p:cNvPicPr>
          <p:nvPr/>
        </p:nvPicPr>
        <p:blipFill rotWithShape="1">
          <a:blip r:embed="rId2">
            <a:alphaModFix amt="25000"/>
          </a:blip>
          <a:srcRect t="3608" b="12122"/>
          <a:stretch/>
        </p:blipFill>
        <p:spPr>
          <a:xfrm>
            <a:off x="20" y="10"/>
            <a:ext cx="12191980" cy="6857990"/>
          </a:xfrm>
          <a:prstGeom prst="rect">
            <a:avLst/>
          </a:prstGeom>
        </p:spPr>
      </p:pic>
      <p:sp>
        <p:nvSpPr>
          <p:cNvPr id="2" name="Title 1">
            <a:extLst>
              <a:ext uri="{FF2B5EF4-FFF2-40B4-BE49-F238E27FC236}">
                <a16:creationId xmlns:a16="http://schemas.microsoft.com/office/drawing/2014/main" id="{EFE51452-6D35-4A53-83C7-CBE290D584E1}"/>
              </a:ext>
            </a:extLst>
          </p:cNvPr>
          <p:cNvSpPr>
            <a:spLocks noGrp="1"/>
          </p:cNvSpPr>
          <p:nvPr>
            <p:ph type="title"/>
          </p:nvPr>
        </p:nvSpPr>
        <p:spPr>
          <a:xfrm>
            <a:off x="913795" y="609600"/>
            <a:ext cx="10353762" cy="1257300"/>
          </a:xfrm>
        </p:spPr>
        <p:txBody>
          <a:bodyPr>
            <a:normAutofit/>
          </a:bodyPr>
          <a:lstStyle/>
          <a:p>
            <a:r>
              <a:rPr lang="en-US"/>
              <a:t>Bankruptcy Trends</a:t>
            </a:r>
            <a:endParaRPr lang="en-US" dirty="0"/>
          </a:p>
        </p:txBody>
      </p:sp>
      <p:sp>
        <p:nvSpPr>
          <p:cNvPr id="3" name="Content Placeholder 2">
            <a:extLst>
              <a:ext uri="{FF2B5EF4-FFF2-40B4-BE49-F238E27FC236}">
                <a16:creationId xmlns:a16="http://schemas.microsoft.com/office/drawing/2014/main" id="{A439F294-FC71-4C18-947B-C89F5E7F72BD}"/>
              </a:ext>
            </a:extLst>
          </p:cNvPr>
          <p:cNvSpPr>
            <a:spLocks noGrp="1"/>
          </p:cNvSpPr>
          <p:nvPr>
            <p:ph idx="1"/>
          </p:nvPr>
        </p:nvSpPr>
        <p:spPr>
          <a:xfrm>
            <a:off x="913795" y="2076450"/>
            <a:ext cx="10353762" cy="3714749"/>
          </a:xfrm>
        </p:spPr>
        <p:txBody>
          <a:bodyPr anchor="ctr">
            <a:normAutofit/>
          </a:bodyPr>
          <a:lstStyle/>
          <a:p>
            <a:r>
              <a:rPr lang="en-US">
                <a:effectLst/>
              </a:rPr>
              <a:t>Notably, in August, for the first time in months, all chapters registered a month-over-month increase. </a:t>
            </a:r>
          </a:p>
          <a:p>
            <a:r>
              <a:rPr lang="en-US">
                <a:effectLst/>
              </a:rPr>
              <a:t>Chapter 11 filings increased 81 percent, totaling 466 filings in August 2022 compared to 257 registered in July. </a:t>
            </a:r>
          </a:p>
          <a:p>
            <a:r>
              <a:rPr lang="en-US">
                <a:effectLst/>
              </a:rPr>
              <a:t>Chapter 13 filings increased 15 percent, totaling 14,981 filings compared to 12,992 registered in July. </a:t>
            </a:r>
          </a:p>
          <a:p>
            <a:r>
              <a:rPr lang="en-US">
                <a:effectLst/>
              </a:rPr>
              <a:t>Chapter 7 filings increased 13 percent, totaling 19,884 compared to the 17,593 registered last month.</a:t>
            </a:r>
            <a:endParaRPr lang="en-US" dirty="0">
              <a:effectLst/>
            </a:endParaRPr>
          </a:p>
        </p:txBody>
      </p:sp>
    </p:spTree>
    <p:extLst>
      <p:ext uri="{BB962C8B-B14F-4D97-AF65-F5344CB8AC3E}">
        <p14:creationId xmlns:p14="http://schemas.microsoft.com/office/powerpoint/2010/main" val="78377236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9960A3-4EE1-43D2-ABFC-C7A03ED214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1BE4ED-58DD-4B46-87A9-0464BDE7535F}"/>
              </a:ext>
            </a:extLst>
          </p:cNvPr>
          <p:cNvSpPr>
            <a:spLocks noGrp="1"/>
          </p:cNvSpPr>
          <p:nvPr>
            <p:ph type="title"/>
          </p:nvPr>
        </p:nvSpPr>
        <p:spPr>
          <a:xfrm>
            <a:off x="913795" y="609600"/>
            <a:ext cx="10353762" cy="1164772"/>
          </a:xfrm>
        </p:spPr>
        <p:txBody>
          <a:bodyPr>
            <a:normAutofit/>
          </a:bodyPr>
          <a:lstStyle/>
          <a:p>
            <a:r>
              <a:rPr lang="en-US" dirty="0"/>
              <a:t>Bankruptcy Predictions</a:t>
            </a:r>
          </a:p>
        </p:txBody>
      </p:sp>
      <p:pic>
        <p:nvPicPr>
          <p:cNvPr id="10" name="Picture 9">
            <a:extLst>
              <a:ext uri="{FF2B5EF4-FFF2-40B4-BE49-F238E27FC236}">
                <a16:creationId xmlns:a16="http://schemas.microsoft.com/office/drawing/2014/main" id="{16ABCF9F-46A6-4370-8EC8-B1EDB4510B54}"/>
              </a:ext>
              <a:ext uri="{C183D7F6-B498-43B3-948B-1728B52AA6E4}">
                <adec:decorative xmlns:adec="http://schemas.microsoft.com/office/drawing/2017/decorative" val="1"/>
              </a:ext>
            </a:extLst>
          </p:cNvPr>
          <p:cNvPicPr preferRelativeResize="0">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98" t="2669" r="616"/>
          <a:stretch/>
        </p:blipFill>
        <p:spPr>
          <a:xfrm>
            <a:off x="-1" y="2046514"/>
            <a:ext cx="12192001" cy="4811485"/>
          </a:xfrm>
          <a:prstGeom prst="rect">
            <a:avLst/>
          </a:prstGeom>
          <a:effectLst>
            <a:innerShdw blurRad="63500" dist="50800" dir="16200000">
              <a:prstClr val="black">
                <a:alpha val="50000"/>
              </a:prstClr>
            </a:innerShdw>
          </a:effectLst>
        </p:spPr>
      </p:pic>
      <p:sp>
        <p:nvSpPr>
          <p:cNvPr id="3" name="Content Placeholder 2">
            <a:extLst>
              <a:ext uri="{FF2B5EF4-FFF2-40B4-BE49-F238E27FC236}">
                <a16:creationId xmlns:a16="http://schemas.microsoft.com/office/drawing/2014/main" id="{7B2DFCFD-9654-42C3-A231-100048F6F8A1}"/>
              </a:ext>
            </a:extLst>
          </p:cNvPr>
          <p:cNvSpPr>
            <a:spLocks noGrp="1"/>
          </p:cNvSpPr>
          <p:nvPr>
            <p:ph idx="1"/>
          </p:nvPr>
        </p:nvSpPr>
        <p:spPr>
          <a:xfrm>
            <a:off x="1235528" y="2481943"/>
            <a:ext cx="9710296" cy="3309258"/>
          </a:xfrm>
        </p:spPr>
        <p:txBody>
          <a:bodyPr>
            <a:normAutofit/>
          </a:bodyPr>
          <a:lstStyle/>
          <a:p>
            <a:r>
              <a:rPr lang="en-US" b="0" i="0" dirty="0">
                <a:effectLst/>
              </a:rPr>
              <a:t>The pandemic related government aid programs and moratoriums helped keep individuals and businesses afloat. But, as those aid packages dry up, people and companies will start seeking debt relief via bankruptcy again.</a:t>
            </a:r>
          </a:p>
          <a:p>
            <a:r>
              <a:rPr lang="en-US" b="0" i="0" dirty="0">
                <a:effectLst/>
              </a:rPr>
              <a:t>With rising interest rates, growing inflation concerns, worker shortages and supply chain challenges, bankruptcy will again become a necessary </a:t>
            </a:r>
            <a:r>
              <a:rPr lang="en-US" dirty="0">
                <a:effectLst/>
              </a:rPr>
              <a:t>option </a:t>
            </a:r>
            <a:r>
              <a:rPr lang="en-US" b="0" i="0" dirty="0">
                <a:effectLst/>
              </a:rPr>
              <a:t>for struggling consumers and businesses.</a:t>
            </a:r>
            <a:endParaRPr lang="en-US" dirty="0"/>
          </a:p>
        </p:txBody>
      </p:sp>
    </p:spTree>
    <p:extLst>
      <p:ext uri="{BB962C8B-B14F-4D97-AF65-F5344CB8AC3E}">
        <p14:creationId xmlns:p14="http://schemas.microsoft.com/office/powerpoint/2010/main" val="678978870"/>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E5E79-9215-431C-9D0E-DFBD59439A77}"/>
              </a:ext>
            </a:extLst>
          </p:cNvPr>
          <p:cNvSpPr>
            <a:spLocks noGrp="1"/>
          </p:cNvSpPr>
          <p:nvPr>
            <p:ph type="title"/>
          </p:nvPr>
        </p:nvSpPr>
        <p:spPr/>
        <p:txBody>
          <a:bodyPr/>
          <a:lstStyle/>
          <a:p>
            <a:r>
              <a:rPr lang="en-US" dirty="0"/>
              <a:t>Bankruptcy Predictions</a:t>
            </a:r>
          </a:p>
        </p:txBody>
      </p:sp>
      <p:sp>
        <p:nvSpPr>
          <p:cNvPr id="3" name="Content Placeholder 2">
            <a:extLst>
              <a:ext uri="{FF2B5EF4-FFF2-40B4-BE49-F238E27FC236}">
                <a16:creationId xmlns:a16="http://schemas.microsoft.com/office/drawing/2014/main" id="{507677C1-20B4-405A-A974-FC3C6AC7EAF2}"/>
              </a:ext>
            </a:extLst>
          </p:cNvPr>
          <p:cNvSpPr>
            <a:spLocks noGrp="1"/>
          </p:cNvSpPr>
          <p:nvPr>
            <p:ph idx="1"/>
          </p:nvPr>
        </p:nvSpPr>
        <p:spPr/>
        <p:txBody>
          <a:bodyPr>
            <a:normAutofit/>
          </a:bodyPr>
          <a:lstStyle/>
          <a:p>
            <a:r>
              <a:rPr lang="en-US" b="0" i="0" dirty="0">
                <a:effectLst/>
              </a:rPr>
              <a:t>Congress is considering legislation that would increase the debt limit under Chapter 13 to a combined $2.75 million for both secured and unsecured.  </a:t>
            </a:r>
          </a:p>
          <a:p>
            <a:r>
              <a:rPr lang="en-US" b="0" i="0" dirty="0">
                <a:effectLst/>
              </a:rPr>
              <a:t>Under current law, the debt limit is lower and is split between secured and unsecured debts. (As of April 1, 2022, the debt limit is $1,395,875 in secured debt and $465,275 for unsecured </a:t>
            </a:r>
            <a:r>
              <a:rPr lang="en-US" dirty="0">
                <a:effectLst/>
              </a:rPr>
              <a:t>debt.)</a:t>
            </a:r>
          </a:p>
          <a:p>
            <a:r>
              <a:rPr lang="en-US" b="0" i="0" dirty="0">
                <a:effectLst/>
              </a:rPr>
              <a:t>The bill aims to simplify eligibility for Chapter 13 and make it easier for self-employed people to qualify for bankruptcy protection.</a:t>
            </a:r>
          </a:p>
        </p:txBody>
      </p:sp>
    </p:spTree>
    <p:extLst>
      <p:ext uri="{BB962C8B-B14F-4D97-AF65-F5344CB8AC3E}">
        <p14:creationId xmlns:p14="http://schemas.microsoft.com/office/powerpoint/2010/main" val="29066797"/>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61BC7-A94F-4181-862A-0CB2D04226CA}"/>
              </a:ext>
            </a:extLst>
          </p:cNvPr>
          <p:cNvSpPr>
            <a:spLocks noGrp="1"/>
          </p:cNvSpPr>
          <p:nvPr>
            <p:ph type="title"/>
          </p:nvPr>
        </p:nvSpPr>
        <p:spPr/>
        <p:txBody>
          <a:bodyPr/>
          <a:lstStyle/>
          <a:p>
            <a:r>
              <a:rPr lang="en-US" dirty="0"/>
              <a:t>HOA Transparency Law</a:t>
            </a:r>
          </a:p>
        </p:txBody>
      </p:sp>
      <p:sp>
        <p:nvSpPr>
          <p:cNvPr id="3" name="Content Placeholder 2">
            <a:extLst>
              <a:ext uri="{FF2B5EF4-FFF2-40B4-BE49-F238E27FC236}">
                <a16:creationId xmlns:a16="http://schemas.microsoft.com/office/drawing/2014/main" id="{D71CE9E4-95FB-4B67-B15B-481652E1DD8D}"/>
              </a:ext>
            </a:extLst>
          </p:cNvPr>
          <p:cNvSpPr>
            <a:spLocks noGrp="1"/>
          </p:cNvSpPr>
          <p:nvPr>
            <p:ph idx="1"/>
          </p:nvPr>
        </p:nvSpPr>
        <p:spPr/>
        <p:txBody>
          <a:bodyPr/>
          <a:lstStyle/>
          <a:p>
            <a:r>
              <a:rPr lang="en-US" dirty="0">
                <a:effectLst/>
              </a:rPr>
              <a:t>One of the most talked about bills from this past legislative session amends Colo. Rev. Stat. § 38-33.3-209.5 and changes how an HOA may collect association assessments, fines or fees. </a:t>
            </a:r>
          </a:p>
          <a:p>
            <a:r>
              <a:rPr lang="en-US" dirty="0">
                <a:effectLst/>
              </a:rPr>
              <a:t>The bill imposes detailed notice and procedural requirements for the imposition of certain fines and actions to enforce payment of any delinquencies.</a:t>
            </a:r>
          </a:p>
        </p:txBody>
      </p:sp>
    </p:spTree>
    <p:extLst>
      <p:ext uri="{BB962C8B-B14F-4D97-AF65-F5344CB8AC3E}">
        <p14:creationId xmlns:p14="http://schemas.microsoft.com/office/powerpoint/2010/main" val="2656592720"/>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fillRect/>
          </a:stretch>
        </a:blipFill>
        <a:effectLst/>
      </p:bgPr>
    </p:bg>
    <p:spTree>
      <p:nvGrpSpPr>
        <p:cNvPr id="1" name=""/>
        <p:cNvGrpSpPr/>
        <p:nvPr/>
      </p:nvGrpSpPr>
      <p:grpSpPr>
        <a:xfrm>
          <a:off x="0" y="0"/>
          <a:ext cx="0" cy="0"/>
          <a:chOff x="0" y="0"/>
          <a:chExt cx="0" cy="0"/>
        </a:xfrm>
      </p:grpSpPr>
      <p:sp useBgFill="1">
        <p:nvSpPr>
          <p:cNvPr id="25" name="Rectangle 18">
            <a:extLst>
              <a:ext uri="{FF2B5EF4-FFF2-40B4-BE49-F238E27FC236}">
                <a16:creationId xmlns:a16="http://schemas.microsoft.com/office/drawing/2014/main" id="{9A6C2C86-63BF-47D5-AA3F-905111A238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C9E52942-815F-4A44-90A4-A7CF24E97BEF}"/>
              </a:ext>
            </a:extLst>
          </p:cNvPr>
          <p:cNvSpPr>
            <a:spLocks noGrp="1"/>
          </p:cNvSpPr>
          <p:nvPr>
            <p:ph type="title"/>
          </p:nvPr>
        </p:nvSpPr>
        <p:spPr>
          <a:xfrm>
            <a:off x="834013" y="1115568"/>
            <a:ext cx="3487616" cy="4626864"/>
          </a:xfrm>
        </p:spPr>
        <p:txBody>
          <a:bodyPr vert="horz" lIns="91440" tIns="45720" rIns="91440" bIns="45720" rtlCol="0" anchor="ctr">
            <a:normAutofit/>
          </a:bodyPr>
          <a:lstStyle/>
          <a:p>
            <a:pPr algn="l"/>
            <a:r>
              <a:rPr lang="en-US" sz="3600"/>
              <a:t>AGENDA</a:t>
            </a:r>
          </a:p>
        </p:txBody>
      </p:sp>
      <p:cxnSp>
        <p:nvCxnSpPr>
          <p:cNvPr id="26" name="Straight Connector 20">
            <a:extLst>
              <a:ext uri="{FF2B5EF4-FFF2-40B4-BE49-F238E27FC236}">
                <a16:creationId xmlns:a16="http://schemas.microsoft.com/office/drawing/2014/main" id="{425A0768-3044-4AA9-A889-D2CAA68C51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654605" y="2057400"/>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CBDE8C20-DCD5-432B-BCD1-D049570D0580}"/>
              </a:ext>
            </a:extLst>
          </p:cNvPr>
          <p:cNvSpPr>
            <a:spLocks noGrp="1"/>
          </p:cNvSpPr>
          <p:nvPr>
            <p:ph type="body" sz="half" idx="2"/>
          </p:nvPr>
        </p:nvSpPr>
        <p:spPr>
          <a:xfrm>
            <a:off x="5105398" y="1115568"/>
            <a:ext cx="6245352" cy="4626864"/>
          </a:xfrm>
        </p:spPr>
        <p:txBody>
          <a:bodyPr vert="horz" lIns="91440" tIns="45720" rIns="91440" bIns="45720" rtlCol="0" anchor="ctr">
            <a:normAutofit/>
          </a:bodyPr>
          <a:lstStyle/>
          <a:p>
            <a:pPr algn="l"/>
            <a:r>
              <a:rPr lang="en-US" sz="2400" dirty="0"/>
              <a:t>Foreclosure Statistics and Trends</a:t>
            </a:r>
          </a:p>
          <a:p>
            <a:pPr algn="l"/>
            <a:r>
              <a:rPr lang="en-US" sz="2400" dirty="0"/>
              <a:t>Foreclosure Predictions</a:t>
            </a:r>
          </a:p>
          <a:p>
            <a:pPr algn="l"/>
            <a:r>
              <a:rPr lang="en-US" sz="2400" dirty="0"/>
              <a:t>Litigation Trends</a:t>
            </a:r>
          </a:p>
          <a:p>
            <a:pPr algn="l"/>
            <a:r>
              <a:rPr lang="en-US" sz="2400" dirty="0"/>
              <a:t>Bankruptcy Trends</a:t>
            </a:r>
          </a:p>
          <a:p>
            <a:pPr algn="l"/>
            <a:r>
              <a:rPr lang="en-US" sz="2400" dirty="0"/>
              <a:t>Bankruptcy Predictions</a:t>
            </a:r>
          </a:p>
          <a:p>
            <a:pPr algn="l"/>
            <a:r>
              <a:rPr lang="en-US" sz="2400" dirty="0"/>
              <a:t>HOA Transparency Act </a:t>
            </a:r>
          </a:p>
          <a:p>
            <a:pPr algn="l"/>
            <a:r>
              <a:rPr lang="en-US" sz="2400" dirty="0"/>
              <a:t>Questions</a:t>
            </a:r>
          </a:p>
          <a:p>
            <a:pPr algn="l"/>
            <a:endParaRPr lang="en-US" dirty="0"/>
          </a:p>
        </p:txBody>
      </p:sp>
    </p:spTree>
    <p:extLst>
      <p:ext uri="{BB962C8B-B14F-4D97-AF65-F5344CB8AC3E}">
        <p14:creationId xmlns:p14="http://schemas.microsoft.com/office/powerpoint/2010/main" val="86456586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BB498-C1B6-4AA4-930F-1224ED8FD304}"/>
              </a:ext>
            </a:extLst>
          </p:cNvPr>
          <p:cNvSpPr>
            <a:spLocks noGrp="1"/>
          </p:cNvSpPr>
          <p:nvPr>
            <p:ph type="title"/>
          </p:nvPr>
        </p:nvSpPr>
        <p:spPr/>
        <p:txBody>
          <a:bodyPr/>
          <a:lstStyle/>
          <a:p>
            <a:r>
              <a:rPr lang="en-US" dirty="0"/>
              <a:t>HOA Transparency Law</a:t>
            </a:r>
          </a:p>
        </p:txBody>
      </p:sp>
      <p:sp>
        <p:nvSpPr>
          <p:cNvPr id="3" name="Content Placeholder 2">
            <a:extLst>
              <a:ext uri="{FF2B5EF4-FFF2-40B4-BE49-F238E27FC236}">
                <a16:creationId xmlns:a16="http://schemas.microsoft.com/office/drawing/2014/main" id="{86EEBB7D-01DE-4C3F-B5BF-19BBA3689597}"/>
              </a:ext>
            </a:extLst>
          </p:cNvPr>
          <p:cNvSpPr>
            <a:spLocks noGrp="1"/>
          </p:cNvSpPr>
          <p:nvPr>
            <p:ph idx="1"/>
          </p:nvPr>
        </p:nvSpPr>
        <p:spPr/>
        <p:txBody>
          <a:bodyPr>
            <a:normAutofit fontScale="92500"/>
          </a:bodyPr>
          <a:lstStyle/>
          <a:p>
            <a:r>
              <a:rPr lang="en-US" dirty="0">
                <a:effectLst/>
              </a:rPr>
              <a:t>One of the bill’s standout features is the creation of a notice requirement. </a:t>
            </a:r>
          </a:p>
          <a:p>
            <a:r>
              <a:rPr lang="en-US" dirty="0">
                <a:effectLst/>
              </a:rPr>
              <a:t>The HOA must first “contact” the unit owner regarding the delinquency of payment of any HOA assessments, fines, or fees before seeking to collect. </a:t>
            </a:r>
          </a:p>
          <a:p>
            <a:r>
              <a:rPr lang="en-US" dirty="0">
                <a:effectLst/>
              </a:rPr>
              <a:t>There are several requirements and parameters for the contact. </a:t>
            </a:r>
          </a:p>
          <a:p>
            <a:r>
              <a:rPr lang="en-US" dirty="0">
                <a:effectLst/>
              </a:rPr>
              <a:t>An HOA may refer any delinquent account to a collection agency or attorney only if a majority of the executive board votes to refer the matter at a meeting conducted pursuant to Thus, a community manager or property management company may not refer a delinquent account to a collection agency or attorney without the board’s approval.</a:t>
            </a:r>
          </a:p>
          <a:p>
            <a:endParaRPr lang="en-US" dirty="0"/>
          </a:p>
        </p:txBody>
      </p:sp>
    </p:spTree>
    <p:extLst>
      <p:ext uri="{BB962C8B-B14F-4D97-AF65-F5344CB8AC3E}">
        <p14:creationId xmlns:p14="http://schemas.microsoft.com/office/powerpoint/2010/main" val="3681009189"/>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088F2-270D-4482-9C4C-71CE6818A70E}"/>
              </a:ext>
            </a:extLst>
          </p:cNvPr>
          <p:cNvSpPr>
            <a:spLocks noGrp="1"/>
          </p:cNvSpPr>
          <p:nvPr>
            <p:ph type="title"/>
          </p:nvPr>
        </p:nvSpPr>
        <p:spPr/>
        <p:txBody>
          <a:bodyPr/>
          <a:lstStyle/>
          <a:p>
            <a:r>
              <a:rPr lang="en-US" dirty="0"/>
              <a:t>HOA Transparency Law</a:t>
            </a:r>
          </a:p>
        </p:txBody>
      </p:sp>
      <p:sp>
        <p:nvSpPr>
          <p:cNvPr id="3" name="Content Placeholder 2">
            <a:extLst>
              <a:ext uri="{FF2B5EF4-FFF2-40B4-BE49-F238E27FC236}">
                <a16:creationId xmlns:a16="http://schemas.microsoft.com/office/drawing/2014/main" id="{BEE26D29-F671-46D9-97E4-D2FD35DC83C9}"/>
              </a:ext>
            </a:extLst>
          </p:cNvPr>
          <p:cNvSpPr>
            <a:spLocks noGrp="1"/>
          </p:cNvSpPr>
          <p:nvPr>
            <p:ph idx="1"/>
          </p:nvPr>
        </p:nvSpPr>
        <p:spPr/>
        <p:txBody>
          <a:bodyPr>
            <a:normAutofit fontScale="85000" lnSpcReduction="10000"/>
          </a:bodyPr>
          <a:lstStyle/>
          <a:p>
            <a:pPr algn="l" fontAlgn="base">
              <a:buFont typeface="Arial" panose="020B0604020202020204" pitchFamily="34" charset="0"/>
              <a:buChar char="•"/>
            </a:pPr>
            <a:r>
              <a:rPr lang="en-US" sz="2500" dirty="0">
                <a:effectLst/>
              </a:rPr>
              <a:t>The bill introduces several new limitations on fines and fees that can be charged to HOA members.</a:t>
            </a:r>
          </a:p>
          <a:p>
            <a:pPr algn="l" fontAlgn="base">
              <a:buFont typeface="Arial" panose="020B0604020202020204" pitchFamily="34" charset="0"/>
              <a:buChar char="•"/>
            </a:pPr>
            <a:r>
              <a:rPr lang="en-US" sz="2500" dirty="0">
                <a:effectLst/>
              </a:rPr>
              <a:t>For violations that do not threaten public safety or health that the unit owner does not cure within the 30 days, the fine for such violation may not exceed $500. In addition, an HOA may no longer pursue foreclosure against a unit owner based solely on fines owed, whether for violations that threaten public safety or health or not.</a:t>
            </a:r>
          </a:p>
          <a:p>
            <a:pPr algn="l" fontAlgn="base">
              <a:buFont typeface="Arial" panose="020B0604020202020204" pitchFamily="34" charset="0"/>
              <a:buChar char="•"/>
            </a:pPr>
            <a:r>
              <a:rPr lang="en-US" sz="2500" dirty="0">
                <a:effectLst/>
              </a:rPr>
              <a:t>Unit owners now have an opportunity to cure a violation of the HOA’s governing documents, and the statute provides for a procedure that unit owners can follow to demonstrate that the violation has been cured. Upon cure, the HOA must provide a detailed notice to the unit owner that complies with the statute.</a:t>
            </a:r>
          </a:p>
          <a:p>
            <a:endParaRPr lang="en-US" dirty="0"/>
          </a:p>
        </p:txBody>
      </p:sp>
    </p:spTree>
    <p:extLst>
      <p:ext uri="{BB962C8B-B14F-4D97-AF65-F5344CB8AC3E}">
        <p14:creationId xmlns:p14="http://schemas.microsoft.com/office/powerpoint/2010/main" val="2987188284"/>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92B92-8A3C-46A4-A56F-8B21A143D534}"/>
              </a:ext>
            </a:extLst>
          </p:cNvPr>
          <p:cNvSpPr>
            <a:spLocks noGrp="1"/>
          </p:cNvSpPr>
          <p:nvPr>
            <p:ph type="title"/>
          </p:nvPr>
        </p:nvSpPr>
        <p:spPr/>
        <p:txBody>
          <a:bodyPr/>
          <a:lstStyle/>
          <a:p>
            <a:r>
              <a:rPr lang="en-US" dirty="0"/>
              <a:t>HOA Transparency Law</a:t>
            </a:r>
          </a:p>
        </p:txBody>
      </p:sp>
      <p:sp>
        <p:nvSpPr>
          <p:cNvPr id="3" name="Content Placeholder 2">
            <a:extLst>
              <a:ext uri="{FF2B5EF4-FFF2-40B4-BE49-F238E27FC236}">
                <a16:creationId xmlns:a16="http://schemas.microsoft.com/office/drawing/2014/main" id="{C05154A0-FD24-4AA7-8B52-85A6D65DBF88}"/>
              </a:ext>
            </a:extLst>
          </p:cNvPr>
          <p:cNvSpPr>
            <a:spLocks noGrp="1"/>
          </p:cNvSpPr>
          <p:nvPr>
            <p:ph idx="1"/>
          </p:nvPr>
        </p:nvSpPr>
        <p:spPr/>
        <p:txBody>
          <a:bodyPr>
            <a:normAutofit/>
          </a:bodyPr>
          <a:lstStyle/>
          <a:p>
            <a:pPr fontAlgn="base">
              <a:lnSpc>
                <a:spcPct val="100000"/>
              </a:lnSpc>
              <a:buFont typeface="Arial" panose="020B0604020202020204" pitchFamily="34" charset="0"/>
              <a:buChar char="•"/>
            </a:pPr>
            <a:r>
              <a:rPr lang="en-US" dirty="0">
                <a:effectLst/>
              </a:rPr>
              <a:t>The new statute provides that an HOA must adopt certain written policies and procedures regarding the imposition of fines and use of a collection agency or other legal action to collect unpaid assessments. </a:t>
            </a:r>
          </a:p>
          <a:p>
            <a:pPr fontAlgn="base">
              <a:lnSpc>
                <a:spcPct val="100000"/>
              </a:lnSpc>
              <a:buFont typeface="Arial" panose="020B0604020202020204" pitchFamily="34" charset="0"/>
              <a:buChar char="•"/>
            </a:pPr>
            <a:r>
              <a:rPr lang="en-US" dirty="0">
                <a:effectLst/>
              </a:rPr>
              <a:t>Probably one of the biggest changes is that the bill creates a private right of action for unit owners. An HOA may be subject to a civil suit for any violation of any foreclosure laws for a period of up to five years after the violation occurred. In such action, a court may award the unit owner damages up to $25,000 plus costs and reasonable attorneys’ fees if the violation is proven by a preponderance of the evidence.</a:t>
            </a:r>
          </a:p>
          <a:p>
            <a:endParaRPr lang="en-US" dirty="0"/>
          </a:p>
        </p:txBody>
      </p:sp>
    </p:spTree>
    <p:extLst>
      <p:ext uri="{BB962C8B-B14F-4D97-AF65-F5344CB8AC3E}">
        <p14:creationId xmlns:p14="http://schemas.microsoft.com/office/powerpoint/2010/main" val="2987181503"/>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56971-1CFF-4787-A6EB-310B40C09B00}"/>
              </a:ext>
            </a:extLst>
          </p:cNvPr>
          <p:cNvSpPr>
            <a:spLocks noGrp="1"/>
          </p:cNvSpPr>
          <p:nvPr>
            <p:ph type="title"/>
          </p:nvPr>
        </p:nvSpPr>
        <p:spPr/>
        <p:txBody>
          <a:bodyPr/>
          <a:lstStyle/>
          <a:p>
            <a:r>
              <a:rPr lang="en-US" dirty="0"/>
              <a:t>Q&amp;A</a:t>
            </a:r>
          </a:p>
        </p:txBody>
      </p:sp>
      <p:sp>
        <p:nvSpPr>
          <p:cNvPr id="3" name="Content Placeholder 2">
            <a:extLst>
              <a:ext uri="{FF2B5EF4-FFF2-40B4-BE49-F238E27FC236}">
                <a16:creationId xmlns:a16="http://schemas.microsoft.com/office/drawing/2014/main" id="{78D082E8-6A8E-42D0-B4C6-9BD741B0D80E}"/>
              </a:ext>
            </a:extLst>
          </p:cNvPr>
          <p:cNvSpPr>
            <a:spLocks noGrp="1"/>
          </p:cNvSpPr>
          <p:nvPr>
            <p:ph idx="1"/>
          </p:nvPr>
        </p:nvSpPr>
        <p:spPr/>
        <p:txBody>
          <a:bodyPr/>
          <a:lstStyle/>
          <a:p>
            <a:pPr marR="0"/>
            <a:r>
              <a:rPr lang="en-US" dirty="0">
                <a:effectLst/>
              </a:rPr>
              <a:t>We just received the O &amp; E for a property going to deed and found that there are several liens that have been put on the property since last year for each month from the Colo. Dept of Revenue and a Lis Pendens from a Construction Company.</a:t>
            </a:r>
          </a:p>
          <a:p>
            <a:pPr marR="0"/>
            <a:r>
              <a:rPr lang="en-US" dirty="0">
                <a:effectLst/>
              </a:rPr>
              <a:t>Those liens will still be active for the new deed owner. Correct?</a:t>
            </a:r>
          </a:p>
        </p:txBody>
      </p:sp>
    </p:spTree>
    <p:extLst>
      <p:ext uri="{BB962C8B-B14F-4D97-AF65-F5344CB8AC3E}">
        <p14:creationId xmlns:p14="http://schemas.microsoft.com/office/powerpoint/2010/main" val="3635541724"/>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09369-5612-4168-9F45-D567276A35AD}"/>
              </a:ext>
            </a:extLst>
          </p:cNvPr>
          <p:cNvSpPr>
            <a:spLocks noGrp="1"/>
          </p:cNvSpPr>
          <p:nvPr>
            <p:ph type="title"/>
          </p:nvPr>
        </p:nvSpPr>
        <p:spPr/>
        <p:txBody>
          <a:bodyPr/>
          <a:lstStyle/>
          <a:p>
            <a:r>
              <a:rPr lang="en-US" dirty="0"/>
              <a:t>Q&amp;A</a:t>
            </a:r>
          </a:p>
        </p:txBody>
      </p:sp>
      <p:sp>
        <p:nvSpPr>
          <p:cNvPr id="3" name="Content Placeholder 2">
            <a:extLst>
              <a:ext uri="{FF2B5EF4-FFF2-40B4-BE49-F238E27FC236}">
                <a16:creationId xmlns:a16="http://schemas.microsoft.com/office/drawing/2014/main" id="{0E2DBD0B-6688-4097-9CEA-381CBB069B4D}"/>
              </a:ext>
            </a:extLst>
          </p:cNvPr>
          <p:cNvSpPr>
            <a:spLocks noGrp="1"/>
          </p:cNvSpPr>
          <p:nvPr>
            <p:ph idx="1"/>
          </p:nvPr>
        </p:nvSpPr>
        <p:spPr/>
        <p:txBody>
          <a:bodyPr/>
          <a:lstStyle/>
          <a:p>
            <a:r>
              <a:rPr lang="en-US" dirty="0"/>
              <a:t>Explain CRS 38-36-136, 38-36-204 and 205.</a:t>
            </a:r>
          </a:p>
          <a:p>
            <a:r>
              <a:rPr lang="en-US" dirty="0"/>
              <a:t>I have a taxpayer who sent the attached letter and wrote she was paying in protest all over the letter and the check.</a:t>
            </a:r>
          </a:p>
          <a:p>
            <a:r>
              <a:rPr lang="en-US" dirty="0"/>
              <a:t>This has to do with the Torrens Title Registration System, which is no longer in use in Colorado.</a:t>
            </a:r>
          </a:p>
        </p:txBody>
      </p:sp>
    </p:spTree>
    <p:extLst>
      <p:ext uri="{BB962C8B-B14F-4D97-AF65-F5344CB8AC3E}">
        <p14:creationId xmlns:p14="http://schemas.microsoft.com/office/powerpoint/2010/main" val="3234688070"/>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9125E-C6B0-4BF2-AFB0-17B6197FD015}"/>
              </a:ext>
            </a:extLst>
          </p:cNvPr>
          <p:cNvSpPr>
            <a:spLocks noGrp="1"/>
          </p:cNvSpPr>
          <p:nvPr>
            <p:ph type="title"/>
          </p:nvPr>
        </p:nvSpPr>
        <p:spPr/>
        <p:txBody>
          <a:bodyPr/>
          <a:lstStyle/>
          <a:p>
            <a:r>
              <a:rPr lang="en-US" dirty="0"/>
              <a:t>Torrens Title Registration</a:t>
            </a:r>
          </a:p>
        </p:txBody>
      </p:sp>
      <p:sp>
        <p:nvSpPr>
          <p:cNvPr id="3" name="Content Placeholder 2">
            <a:extLst>
              <a:ext uri="{FF2B5EF4-FFF2-40B4-BE49-F238E27FC236}">
                <a16:creationId xmlns:a16="http://schemas.microsoft.com/office/drawing/2014/main" id="{D4F83E18-D029-44E1-8A82-2935298B1EB7}"/>
              </a:ext>
            </a:extLst>
          </p:cNvPr>
          <p:cNvSpPr>
            <a:spLocks noGrp="1"/>
          </p:cNvSpPr>
          <p:nvPr>
            <p:ph idx="1"/>
          </p:nvPr>
        </p:nvSpPr>
        <p:spPr/>
        <p:txBody>
          <a:bodyPr/>
          <a:lstStyle/>
          <a:p>
            <a:r>
              <a:rPr lang="en-US" dirty="0"/>
              <a:t>A Torrens Title Certificate is a document that assigns unassailable ownership of real property to the registered title holder.</a:t>
            </a:r>
          </a:p>
          <a:p>
            <a:r>
              <a:rPr lang="en-US" dirty="0"/>
              <a:t>The Certificate acts as the ultimate authority on title to a property and its legal supremacy makes recording of deeds unnecessary.</a:t>
            </a:r>
          </a:p>
          <a:p>
            <a:r>
              <a:rPr lang="en-US" dirty="0"/>
              <a:t>The Torrens system is rare today with 10 states still recognizing its use.</a:t>
            </a:r>
          </a:p>
          <a:p>
            <a:r>
              <a:rPr lang="en-US" dirty="0"/>
              <a:t>It includes an insurance fund to resolve title disputes.</a:t>
            </a:r>
          </a:p>
          <a:p>
            <a:endParaRPr lang="en-US" dirty="0"/>
          </a:p>
        </p:txBody>
      </p:sp>
    </p:spTree>
    <p:extLst>
      <p:ext uri="{BB962C8B-B14F-4D97-AF65-F5344CB8AC3E}">
        <p14:creationId xmlns:p14="http://schemas.microsoft.com/office/powerpoint/2010/main" val="1875572851"/>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54313-285C-4662-9F04-EBDC2A09B1A7}"/>
              </a:ext>
            </a:extLst>
          </p:cNvPr>
          <p:cNvSpPr>
            <a:spLocks noGrp="1"/>
          </p:cNvSpPr>
          <p:nvPr>
            <p:ph type="title"/>
          </p:nvPr>
        </p:nvSpPr>
        <p:spPr/>
        <p:txBody>
          <a:bodyPr/>
          <a:lstStyle/>
          <a:p>
            <a:r>
              <a:rPr lang="en-US" dirty="0"/>
              <a:t>Understanding the Torrens Certificate</a:t>
            </a:r>
          </a:p>
        </p:txBody>
      </p:sp>
      <p:sp>
        <p:nvSpPr>
          <p:cNvPr id="3" name="Content Placeholder 2">
            <a:extLst>
              <a:ext uri="{FF2B5EF4-FFF2-40B4-BE49-F238E27FC236}">
                <a16:creationId xmlns:a16="http://schemas.microsoft.com/office/drawing/2014/main" id="{63C8D977-C8ED-4F00-96CE-F5801E009E70}"/>
              </a:ext>
            </a:extLst>
          </p:cNvPr>
          <p:cNvSpPr>
            <a:spLocks noGrp="1"/>
          </p:cNvSpPr>
          <p:nvPr>
            <p:ph idx="1"/>
          </p:nvPr>
        </p:nvSpPr>
        <p:spPr/>
        <p:txBody>
          <a:bodyPr>
            <a:normAutofit/>
          </a:bodyPr>
          <a:lstStyle/>
          <a:p>
            <a:pPr algn="l" fontAlgn="base"/>
            <a:r>
              <a:rPr lang="en-US" dirty="0">
                <a:effectLst/>
              </a:rPr>
              <a:t>The Torrens Act, originally enacted in Colorado in 1903, is similar to statutes incorporating systems of title registration adopted during the late nineteenth and early twentieth centuries in other states.</a:t>
            </a:r>
          </a:p>
          <a:p>
            <a:r>
              <a:rPr lang="en-US" dirty="0">
                <a:effectLst/>
              </a:rPr>
              <a:t>These statutes were modeled after a South Australian title registration system devised in 1858 by Sir Robert Torrens to simplify the process of conveyancing of land titles to patented land. </a:t>
            </a:r>
          </a:p>
          <a:p>
            <a:r>
              <a:rPr lang="en-US" dirty="0">
                <a:effectLst/>
              </a:rPr>
              <a:t>Torrens property owners are guaranteed that no other parties have a claim to their property.</a:t>
            </a:r>
          </a:p>
        </p:txBody>
      </p:sp>
    </p:spTree>
    <p:extLst>
      <p:ext uri="{BB962C8B-B14F-4D97-AF65-F5344CB8AC3E}">
        <p14:creationId xmlns:p14="http://schemas.microsoft.com/office/powerpoint/2010/main" val="4005290702"/>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49C77-DC50-479B-B695-9299CF643BF2}"/>
              </a:ext>
            </a:extLst>
          </p:cNvPr>
          <p:cNvSpPr>
            <a:spLocks noGrp="1"/>
          </p:cNvSpPr>
          <p:nvPr>
            <p:ph type="title"/>
          </p:nvPr>
        </p:nvSpPr>
        <p:spPr/>
        <p:txBody>
          <a:bodyPr/>
          <a:lstStyle/>
          <a:p>
            <a:r>
              <a:rPr lang="en-US" dirty="0"/>
              <a:t>Torrens Title Registration</a:t>
            </a:r>
          </a:p>
        </p:txBody>
      </p:sp>
      <p:sp>
        <p:nvSpPr>
          <p:cNvPr id="3" name="Content Placeholder 2">
            <a:extLst>
              <a:ext uri="{FF2B5EF4-FFF2-40B4-BE49-F238E27FC236}">
                <a16:creationId xmlns:a16="http://schemas.microsoft.com/office/drawing/2014/main" id="{8A81648A-457C-4C89-AF82-7331473E9056}"/>
              </a:ext>
            </a:extLst>
          </p:cNvPr>
          <p:cNvSpPr>
            <a:spLocks noGrp="1"/>
          </p:cNvSpPr>
          <p:nvPr>
            <p:ph idx="1"/>
          </p:nvPr>
        </p:nvSpPr>
        <p:spPr/>
        <p:txBody>
          <a:bodyPr/>
          <a:lstStyle/>
          <a:p>
            <a:pPr fontAlgn="base"/>
            <a:r>
              <a:rPr lang="en-US" sz="2100" dirty="0">
                <a:effectLst/>
              </a:rPr>
              <a:t>In contrast to other recording systems, the Torrens system is based on the principle that once title to land is registered pursuant to the statutory procedures and a certificate is issued by the court, subsequent good faith purchasers for value may ascertain all matters relating to the validity of the title from the certificate alone. </a:t>
            </a:r>
          </a:p>
          <a:p>
            <a:pPr fontAlgn="base"/>
            <a:r>
              <a:rPr lang="en-US" sz="2100" dirty="0">
                <a:effectLst/>
              </a:rPr>
              <a:t>This system is intended to eliminate the need to search records in a recorder's office to determine the status of a title, as required under traditional recording systems.  In addition, Torrens system legislation typically contains some form of indemnification provision under which registrants pay a fee into a fund from which persons whose interests are wrongfully affected by the registration of the land may seek compensation.</a:t>
            </a:r>
          </a:p>
        </p:txBody>
      </p:sp>
    </p:spTree>
    <p:extLst>
      <p:ext uri="{BB962C8B-B14F-4D97-AF65-F5344CB8AC3E}">
        <p14:creationId xmlns:p14="http://schemas.microsoft.com/office/powerpoint/2010/main" val="3477191555"/>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46622-C9ED-418A-8CC3-041964C091EF}"/>
              </a:ext>
            </a:extLst>
          </p:cNvPr>
          <p:cNvSpPr>
            <a:spLocks noGrp="1"/>
          </p:cNvSpPr>
          <p:nvPr>
            <p:ph type="title"/>
          </p:nvPr>
        </p:nvSpPr>
        <p:spPr/>
        <p:txBody>
          <a:bodyPr/>
          <a:lstStyle/>
          <a:p>
            <a:r>
              <a:rPr lang="en-US" dirty="0"/>
              <a:t>Torrens Title Registration </a:t>
            </a:r>
          </a:p>
        </p:txBody>
      </p:sp>
      <p:sp>
        <p:nvSpPr>
          <p:cNvPr id="3" name="Content Placeholder 2">
            <a:extLst>
              <a:ext uri="{FF2B5EF4-FFF2-40B4-BE49-F238E27FC236}">
                <a16:creationId xmlns:a16="http://schemas.microsoft.com/office/drawing/2014/main" id="{16941570-6955-48B9-A1B1-1BCE6FBB2517}"/>
              </a:ext>
            </a:extLst>
          </p:cNvPr>
          <p:cNvSpPr>
            <a:spLocks noGrp="1"/>
          </p:cNvSpPr>
          <p:nvPr>
            <p:ph idx="1"/>
          </p:nvPr>
        </p:nvSpPr>
        <p:spPr/>
        <p:txBody>
          <a:bodyPr/>
          <a:lstStyle/>
          <a:p>
            <a:pPr fontAlgn="base"/>
            <a:r>
              <a:rPr lang="en-US" sz="2100" dirty="0">
                <a:effectLst/>
              </a:rPr>
              <a:t>Today, a Torrens certificate would appear similar to an automobile title issued by a local DMV.  It lists physical details in question such as boundaries, easements, and rights of way, including the names and addresses of individual or corporate owners and any lienholders.</a:t>
            </a:r>
          </a:p>
        </p:txBody>
      </p:sp>
    </p:spTree>
    <p:extLst>
      <p:ext uri="{BB962C8B-B14F-4D97-AF65-F5344CB8AC3E}">
        <p14:creationId xmlns:p14="http://schemas.microsoft.com/office/powerpoint/2010/main" val="3285348955"/>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0F1C2-FF80-48F5-8A67-808E077ABE7A}"/>
              </a:ext>
            </a:extLst>
          </p:cNvPr>
          <p:cNvSpPr>
            <a:spLocks noGrp="1"/>
          </p:cNvSpPr>
          <p:nvPr>
            <p:ph type="title"/>
          </p:nvPr>
        </p:nvSpPr>
        <p:spPr/>
        <p:txBody>
          <a:bodyPr/>
          <a:lstStyle/>
          <a:p>
            <a:r>
              <a:rPr lang="en-US" dirty="0"/>
              <a:t>Three Torrens Principles</a:t>
            </a:r>
          </a:p>
        </p:txBody>
      </p:sp>
      <p:sp>
        <p:nvSpPr>
          <p:cNvPr id="3" name="Content Placeholder 2">
            <a:extLst>
              <a:ext uri="{FF2B5EF4-FFF2-40B4-BE49-F238E27FC236}">
                <a16:creationId xmlns:a16="http://schemas.microsoft.com/office/drawing/2014/main" id="{026D20BC-1546-4AAF-A741-3A38DB54915A}"/>
              </a:ext>
            </a:extLst>
          </p:cNvPr>
          <p:cNvSpPr>
            <a:spLocks noGrp="1"/>
          </p:cNvSpPr>
          <p:nvPr>
            <p:ph idx="1"/>
          </p:nvPr>
        </p:nvSpPr>
        <p:spPr/>
        <p:txBody>
          <a:bodyPr>
            <a:normAutofit/>
          </a:bodyPr>
          <a:lstStyle/>
          <a:p>
            <a:r>
              <a:rPr lang="en-US" sz="2400" dirty="0">
                <a:effectLst/>
              </a:rPr>
              <a:t>Mirror Principle - The Mirror Principle states that the title to any property will reflect all of the current facts of the title. It will show the current owner and all outstanding registered interests in the land, including mortgages, easements, and liens. Zoning restrictions and similar matters generally will not show on the title.</a:t>
            </a:r>
          </a:p>
        </p:txBody>
      </p:sp>
    </p:spTree>
    <p:extLst>
      <p:ext uri="{BB962C8B-B14F-4D97-AF65-F5344CB8AC3E}">
        <p14:creationId xmlns:p14="http://schemas.microsoft.com/office/powerpoint/2010/main" val="283213793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fillRect/>
          </a:stretch>
        </a:blipFill>
        <a:effectLst/>
      </p:bgPr>
    </p:bg>
    <p:spTree>
      <p:nvGrpSpPr>
        <p:cNvPr id="1" name=""/>
        <p:cNvGrpSpPr/>
        <p:nvPr/>
      </p:nvGrpSpPr>
      <p:grpSpPr>
        <a:xfrm>
          <a:off x="0" y="0"/>
          <a:ext cx="0" cy="0"/>
          <a:chOff x="0" y="0"/>
          <a:chExt cx="0" cy="0"/>
        </a:xfrm>
      </p:grpSpPr>
      <p:pic>
        <p:nvPicPr>
          <p:cNvPr id="5" name="Picture 4" descr="Pen pointing to a graph on a screen">
            <a:extLst>
              <a:ext uri="{FF2B5EF4-FFF2-40B4-BE49-F238E27FC236}">
                <a16:creationId xmlns:a16="http://schemas.microsoft.com/office/drawing/2014/main" id="{9CD37029-BFCA-4F79-ABEE-7BAB3F0062F1}"/>
              </a:ext>
            </a:extLst>
          </p:cNvPr>
          <p:cNvPicPr>
            <a:picLocks noChangeAspect="1"/>
          </p:cNvPicPr>
          <p:nvPr/>
        </p:nvPicPr>
        <p:blipFill>
          <a:blip r:embed="rId4"/>
          <a:srcRect t="13667" b="2063"/>
          <a:stretch>
            <a:fillRect/>
          </a:stretch>
        </p:blipFill>
        <p:spPr>
          <a:xfrm>
            <a:off x="20" y="10"/>
            <a:ext cx="12191980" cy="6857990"/>
          </a:xfrm>
          <a:prstGeom prst="rect">
            <a:avLst/>
          </a:prstGeom>
        </p:spPr>
      </p:pic>
      <p:sp useBgFill="1">
        <p:nvSpPr>
          <p:cNvPr id="11" name="Freeform 5">
            <a:extLst>
              <a:ext uri="{FF2B5EF4-FFF2-40B4-BE49-F238E27FC236}">
                <a16:creationId xmlns:a16="http://schemas.microsoft.com/office/drawing/2014/main" id="{608EAA06-5488-416B-B2B2-E552130110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271651" y="1762886"/>
            <a:ext cx="7656919" cy="3332229"/>
          </a:xfrm>
          <a:custGeom>
            <a:avLst/>
            <a:gdLst>
              <a:gd name="T0" fmla="*/ 1577 w 1601"/>
              <a:gd name="T1" fmla="*/ 0 h 696"/>
              <a:gd name="T2" fmla="*/ 833 w 1601"/>
              <a:gd name="T3" fmla="*/ 0 h 696"/>
              <a:gd name="T4" fmla="*/ 768 w 1601"/>
              <a:gd name="T5" fmla="*/ 0 h 696"/>
              <a:gd name="T6" fmla="*/ 24 w 1601"/>
              <a:gd name="T7" fmla="*/ 0 h 696"/>
              <a:gd name="T8" fmla="*/ 0 w 1601"/>
              <a:gd name="T9" fmla="*/ 27 h 696"/>
              <a:gd name="T10" fmla="*/ 0 w 1601"/>
              <a:gd name="T11" fmla="*/ 669 h 696"/>
              <a:gd name="T12" fmla="*/ 24 w 1601"/>
              <a:gd name="T13" fmla="*/ 696 h 696"/>
              <a:gd name="T14" fmla="*/ 768 w 1601"/>
              <a:gd name="T15" fmla="*/ 696 h 696"/>
              <a:gd name="T16" fmla="*/ 833 w 1601"/>
              <a:gd name="T17" fmla="*/ 696 h 696"/>
              <a:gd name="T18" fmla="*/ 1577 w 1601"/>
              <a:gd name="T19" fmla="*/ 696 h 696"/>
              <a:gd name="T20" fmla="*/ 1601 w 1601"/>
              <a:gd name="T21" fmla="*/ 669 h 696"/>
              <a:gd name="T22" fmla="*/ 1601 w 1601"/>
              <a:gd name="T23" fmla="*/ 27 h 696"/>
              <a:gd name="T24" fmla="*/ 1577 w 1601"/>
              <a:gd name="T25" fmla="*/ 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01" h="696">
                <a:moveTo>
                  <a:pt x="1577" y="0"/>
                </a:moveTo>
                <a:cubicBezTo>
                  <a:pt x="833" y="0"/>
                  <a:pt x="833" y="0"/>
                  <a:pt x="833" y="0"/>
                </a:cubicBezTo>
                <a:cubicBezTo>
                  <a:pt x="768" y="0"/>
                  <a:pt x="768" y="0"/>
                  <a:pt x="768" y="0"/>
                </a:cubicBezTo>
                <a:cubicBezTo>
                  <a:pt x="24" y="0"/>
                  <a:pt x="24" y="0"/>
                  <a:pt x="24" y="0"/>
                </a:cubicBezTo>
                <a:cubicBezTo>
                  <a:pt x="11" y="0"/>
                  <a:pt x="0" y="12"/>
                  <a:pt x="0" y="27"/>
                </a:cubicBezTo>
                <a:cubicBezTo>
                  <a:pt x="0" y="669"/>
                  <a:pt x="0" y="669"/>
                  <a:pt x="0" y="669"/>
                </a:cubicBezTo>
                <a:cubicBezTo>
                  <a:pt x="0" y="684"/>
                  <a:pt x="11" y="696"/>
                  <a:pt x="24" y="696"/>
                </a:cubicBezTo>
                <a:cubicBezTo>
                  <a:pt x="768" y="696"/>
                  <a:pt x="768" y="696"/>
                  <a:pt x="768" y="696"/>
                </a:cubicBezTo>
                <a:cubicBezTo>
                  <a:pt x="833" y="696"/>
                  <a:pt x="833" y="696"/>
                  <a:pt x="833" y="696"/>
                </a:cubicBezTo>
                <a:cubicBezTo>
                  <a:pt x="1577" y="696"/>
                  <a:pt x="1577" y="696"/>
                  <a:pt x="1577" y="696"/>
                </a:cubicBezTo>
                <a:cubicBezTo>
                  <a:pt x="1590" y="696"/>
                  <a:pt x="1601" y="684"/>
                  <a:pt x="1601" y="669"/>
                </a:cubicBezTo>
                <a:cubicBezTo>
                  <a:pt x="1601" y="27"/>
                  <a:pt x="1601" y="27"/>
                  <a:pt x="1601" y="27"/>
                </a:cubicBezTo>
                <a:cubicBezTo>
                  <a:pt x="1601" y="12"/>
                  <a:pt x="1590" y="0"/>
                  <a:pt x="1577" y="0"/>
                </a:cubicBezTo>
                <a:close/>
              </a:path>
            </a:pathLst>
          </a:custGeom>
          <a:ln>
            <a:noFill/>
          </a:ln>
          <a:effectLst>
            <a:outerShdw blurRad="50800" dist="38100" dir="5400000" algn="tl" rotWithShape="0">
              <a:srgbClr val="000000">
                <a:alpha val="43000"/>
              </a:srgbClr>
            </a:outerShdw>
          </a:effectLst>
          <a:extLst>
            <a:ext uri="{91240B29-F687-4f45-9708-019B960494DF}">
              <a14:hiddenLine xmlns:a14="http://schemas.microsoft.com/office/drawing/2010/main" xmlns:p14="http://schemas.microsoft.com/office/powerpoint/2010/main" xmlns:a16="http://schemas.microsoft.com/office/drawing/2014/main" xmlns="" xmlns:p15="http://schemas.microsoft.com/office/powerpoint/2012/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67003A0E-687A-4DCF-8FBF-67E4AF0B5888}"/>
              </a:ext>
            </a:extLst>
          </p:cNvPr>
          <p:cNvSpPr>
            <a:spLocks noGrp="1"/>
          </p:cNvSpPr>
          <p:nvPr>
            <p:ph type="title"/>
          </p:nvPr>
        </p:nvSpPr>
        <p:spPr>
          <a:xfrm>
            <a:off x="2480733" y="2074339"/>
            <a:ext cx="7219954" cy="1828801"/>
          </a:xfrm>
        </p:spPr>
        <p:txBody>
          <a:bodyPr vert="horz" lIns="91440" tIns="45720" rIns="91440" bIns="45720" rtlCol="0" anchor="b">
            <a:normAutofit fontScale="90000"/>
          </a:bodyPr>
          <a:lstStyle/>
          <a:p>
            <a:br>
              <a:rPr lang="en-US" sz="4100" u="sng"/>
            </a:br>
            <a:br>
              <a:rPr lang="en-US" sz="4100" u="sng"/>
            </a:br>
            <a:br>
              <a:rPr lang="en-US" sz="4100" u="sng"/>
            </a:br>
            <a:br>
              <a:rPr lang="en-US" sz="4100" u="sng"/>
            </a:br>
            <a:br>
              <a:rPr lang="en-US" sz="4100" u="sng"/>
            </a:br>
            <a:br>
              <a:rPr lang="en-US" sz="4100" u="sng"/>
            </a:br>
            <a:br>
              <a:rPr lang="en-US" sz="4100" u="sng"/>
            </a:br>
            <a:br>
              <a:rPr lang="en-US" sz="4100" u="sng"/>
            </a:br>
            <a:br>
              <a:rPr lang="en-US" sz="4100" u="sng"/>
            </a:br>
            <a:r>
              <a:rPr lang="en-US" sz="4100" u="sng"/>
              <a:t>FORECLOSURE TRENDS</a:t>
            </a:r>
          </a:p>
        </p:txBody>
      </p:sp>
      <p:sp>
        <p:nvSpPr>
          <p:cNvPr id="6" name="TextBox 5">
            <a:extLst>
              <a:ext uri="{FF2B5EF4-FFF2-40B4-BE49-F238E27FC236}">
                <a16:creationId xmlns:a16="http://schemas.microsoft.com/office/drawing/2014/main" id="{01AE4FB7-BED5-475A-9937-469385C3FC89}"/>
              </a:ext>
            </a:extLst>
          </p:cNvPr>
          <p:cNvSpPr txBox="1"/>
          <p:nvPr/>
        </p:nvSpPr>
        <p:spPr>
          <a:xfrm>
            <a:off x="1503808" y="4720552"/>
            <a:ext cx="9174099" cy="830997"/>
          </a:xfrm>
          <a:prstGeom prst="rect">
            <a:avLst/>
          </a:prstGeom>
          <a:noFill/>
        </p:spPr>
        <p:txBody>
          <a:bodyPr wrap="square" rtlCol="0">
            <a:spAutoFit/>
          </a:bodyPr>
          <a:lstStyle/>
          <a:p>
            <a:endParaRPr lang="en-US" sz="4800">
              <a:solidFill>
                <a:srgbClr val="FF0000"/>
              </a:solidFill>
            </a:endParaRPr>
          </a:p>
        </p:txBody>
      </p:sp>
    </p:spTree>
    <p:extLst>
      <p:ext uri="{BB962C8B-B14F-4D97-AF65-F5344CB8AC3E}">
        <p14:creationId xmlns:p14="http://schemas.microsoft.com/office/powerpoint/2010/main" val="720915033"/>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6ED52-9504-4E88-9B0F-8FB788326CCE}"/>
              </a:ext>
            </a:extLst>
          </p:cNvPr>
          <p:cNvSpPr>
            <a:spLocks noGrp="1"/>
          </p:cNvSpPr>
          <p:nvPr>
            <p:ph type="title"/>
          </p:nvPr>
        </p:nvSpPr>
        <p:spPr/>
        <p:txBody>
          <a:bodyPr/>
          <a:lstStyle/>
          <a:p>
            <a:r>
              <a:rPr lang="en-US" dirty="0"/>
              <a:t>Three Torrens Principles</a:t>
            </a:r>
          </a:p>
        </p:txBody>
      </p:sp>
      <p:sp>
        <p:nvSpPr>
          <p:cNvPr id="3" name="Content Placeholder 2">
            <a:extLst>
              <a:ext uri="{FF2B5EF4-FFF2-40B4-BE49-F238E27FC236}">
                <a16:creationId xmlns:a16="http://schemas.microsoft.com/office/drawing/2014/main" id="{1FA9483C-08ED-447E-9ABE-362ED9E55FCD}"/>
              </a:ext>
            </a:extLst>
          </p:cNvPr>
          <p:cNvSpPr>
            <a:spLocks noGrp="1"/>
          </p:cNvSpPr>
          <p:nvPr>
            <p:ph idx="1"/>
          </p:nvPr>
        </p:nvSpPr>
        <p:spPr/>
        <p:txBody>
          <a:bodyPr>
            <a:normAutofit/>
          </a:bodyPr>
          <a:lstStyle/>
          <a:p>
            <a:r>
              <a:rPr lang="en-US" sz="2400" dirty="0">
                <a:effectLst/>
              </a:rPr>
              <a:t>Curtain Principle. The Curtain Principle means that the purchaser does not need to search behind the current certificate of title because it contains all of the necessary current information about the title.</a:t>
            </a:r>
          </a:p>
        </p:txBody>
      </p:sp>
    </p:spTree>
    <p:extLst>
      <p:ext uri="{BB962C8B-B14F-4D97-AF65-F5344CB8AC3E}">
        <p14:creationId xmlns:p14="http://schemas.microsoft.com/office/powerpoint/2010/main" val="3969819544"/>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C224410-FF86-4FBB-A05E-61232D4B1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2" y="-2"/>
            <a:ext cx="12192000"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id="{F3BDD110-869E-4A8C-9250-C7AE5C8408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2" y="-2"/>
            <a:ext cx="6088698" cy="6858002"/>
          </a:xfrm>
          <a:custGeom>
            <a:avLst/>
            <a:gdLst>
              <a:gd name="connsiteX0" fmla="*/ 0 w 6088698"/>
              <a:gd name="connsiteY0" fmla="*/ 0 h 6858002"/>
              <a:gd name="connsiteX1" fmla="*/ 2610464 w 6088698"/>
              <a:gd name="connsiteY1" fmla="*/ 0 h 6858002"/>
              <a:gd name="connsiteX2" fmla="*/ 2610464 w 6088698"/>
              <a:gd name="connsiteY2" fmla="*/ 3 h 6858002"/>
              <a:gd name="connsiteX3" fmla="*/ 5749313 w 6088698"/>
              <a:gd name="connsiteY3" fmla="*/ 3 h 6858002"/>
              <a:gd name="connsiteX4" fmla="*/ 5749313 w 6088698"/>
              <a:gd name="connsiteY4" fmla="*/ 4 h 6858002"/>
              <a:gd name="connsiteX5" fmla="*/ 5740011 w 6088698"/>
              <a:gd name="connsiteY5" fmla="*/ 4 h 6858002"/>
              <a:gd name="connsiteX6" fmla="*/ 5748114 w 6088698"/>
              <a:gd name="connsiteY6" fmla="*/ 40466 h 6858002"/>
              <a:gd name="connsiteX7" fmla="*/ 5771963 w 6088698"/>
              <a:gd name="connsiteY7" fmla="*/ 159110 h 6858002"/>
              <a:gd name="connsiteX8" fmla="*/ 5788633 w 6088698"/>
              <a:gd name="connsiteY8" fmla="*/ 245521 h 6858002"/>
              <a:gd name="connsiteX9" fmla="*/ 5806229 w 6088698"/>
              <a:gd name="connsiteY9" fmla="*/ 348391 h 6858002"/>
              <a:gd name="connsiteX10" fmla="*/ 5827299 w 6088698"/>
              <a:gd name="connsiteY10" fmla="*/ 470463 h 6858002"/>
              <a:gd name="connsiteX11" fmla="*/ 5849526 w 6088698"/>
              <a:gd name="connsiteY11" fmla="*/ 605566 h 6858002"/>
              <a:gd name="connsiteX12" fmla="*/ 5872911 w 6088698"/>
              <a:gd name="connsiteY12" fmla="*/ 757813 h 6858002"/>
              <a:gd name="connsiteX13" fmla="*/ 5897684 w 6088698"/>
              <a:gd name="connsiteY13" fmla="*/ 923777 h 6858002"/>
              <a:gd name="connsiteX14" fmla="*/ 5922459 w 6088698"/>
              <a:gd name="connsiteY14" fmla="*/ 1104142 h 6858002"/>
              <a:gd name="connsiteX15" fmla="*/ 5947695 w 6088698"/>
              <a:gd name="connsiteY15" fmla="*/ 1296166 h 6858002"/>
              <a:gd name="connsiteX16" fmla="*/ 5971079 w 6088698"/>
              <a:gd name="connsiteY16" fmla="*/ 1503278 h 6858002"/>
              <a:gd name="connsiteX17" fmla="*/ 5993538 w 6088698"/>
              <a:gd name="connsiteY17" fmla="*/ 1719991 h 6858002"/>
              <a:gd name="connsiteX18" fmla="*/ 6013913 w 6088698"/>
              <a:gd name="connsiteY18" fmla="*/ 1949048 h 6858002"/>
              <a:gd name="connsiteX19" fmla="*/ 6033361 w 6088698"/>
              <a:gd name="connsiteY19" fmla="*/ 2187706 h 6858002"/>
              <a:gd name="connsiteX20" fmla="*/ 6051654 w 6088698"/>
              <a:gd name="connsiteY20" fmla="*/ 2436652 h 6858002"/>
              <a:gd name="connsiteX21" fmla="*/ 6058136 w 6088698"/>
              <a:gd name="connsiteY21" fmla="*/ 2564211 h 6858002"/>
              <a:gd name="connsiteX22" fmla="*/ 6065314 w 6088698"/>
              <a:gd name="connsiteY22" fmla="*/ 2694512 h 6858002"/>
              <a:gd name="connsiteX23" fmla="*/ 6072027 w 6088698"/>
              <a:gd name="connsiteY23" fmla="*/ 2826871 h 6858002"/>
              <a:gd name="connsiteX24" fmla="*/ 6076427 w 6088698"/>
              <a:gd name="connsiteY24" fmla="*/ 2959917 h 6858002"/>
              <a:gd name="connsiteX25" fmla="*/ 6080363 w 6088698"/>
              <a:gd name="connsiteY25" fmla="*/ 3095705 h 6858002"/>
              <a:gd name="connsiteX26" fmla="*/ 6084530 w 6088698"/>
              <a:gd name="connsiteY26" fmla="*/ 3232865 h 6858002"/>
              <a:gd name="connsiteX27" fmla="*/ 6087308 w 6088698"/>
              <a:gd name="connsiteY27" fmla="*/ 3372768 h 6858002"/>
              <a:gd name="connsiteX28" fmla="*/ 6087308 w 6088698"/>
              <a:gd name="connsiteY28" fmla="*/ 3514043 h 6858002"/>
              <a:gd name="connsiteX29" fmla="*/ 6088698 w 6088698"/>
              <a:gd name="connsiteY29" fmla="*/ 3656689 h 6858002"/>
              <a:gd name="connsiteX30" fmla="*/ 6087308 w 6088698"/>
              <a:gd name="connsiteY30" fmla="*/ 3800707 h 6858002"/>
              <a:gd name="connsiteX31" fmla="*/ 6084530 w 6088698"/>
              <a:gd name="connsiteY31" fmla="*/ 3946783 h 6858002"/>
              <a:gd name="connsiteX32" fmla="*/ 6081983 w 6088698"/>
              <a:gd name="connsiteY32" fmla="*/ 4092858 h 6858002"/>
              <a:gd name="connsiteX33" fmla="*/ 6076427 w 6088698"/>
              <a:gd name="connsiteY33" fmla="*/ 4240991 h 6858002"/>
              <a:gd name="connsiteX34" fmla="*/ 6070639 w 6088698"/>
              <a:gd name="connsiteY34" fmla="*/ 4390495 h 6858002"/>
              <a:gd name="connsiteX35" fmla="*/ 6063924 w 6088698"/>
              <a:gd name="connsiteY35" fmla="*/ 4540000 h 6858002"/>
              <a:gd name="connsiteX36" fmla="*/ 6054432 w 6088698"/>
              <a:gd name="connsiteY36" fmla="*/ 4690876 h 6858002"/>
              <a:gd name="connsiteX37" fmla="*/ 6043086 w 6088698"/>
              <a:gd name="connsiteY37" fmla="*/ 4843123 h 6858002"/>
              <a:gd name="connsiteX38" fmla="*/ 6032204 w 6088698"/>
              <a:gd name="connsiteY38" fmla="*/ 4996057 h 6858002"/>
              <a:gd name="connsiteX39" fmla="*/ 6018313 w 6088698"/>
              <a:gd name="connsiteY39" fmla="*/ 5148990 h 6858002"/>
              <a:gd name="connsiteX40" fmla="*/ 6001642 w 6088698"/>
              <a:gd name="connsiteY40" fmla="*/ 5303981 h 6858002"/>
              <a:gd name="connsiteX41" fmla="*/ 5984972 w 6088698"/>
              <a:gd name="connsiteY41" fmla="*/ 5456914 h 6858002"/>
              <a:gd name="connsiteX42" fmla="*/ 5965754 w 6088698"/>
              <a:gd name="connsiteY42" fmla="*/ 5612591 h 6858002"/>
              <a:gd name="connsiteX43" fmla="*/ 5944685 w 6088698"/>
              <a:gd name="connsiteY43" fmla="*/ 5768953 h 6858002"/>
              <a:gd name="connsiteX44" fmla="*/ 5922459 w 6088698"/>
              <a:gd name="connsiteY44" fmla="*/ 5923258 h 6858002"/>
              <a:gd name="connsiteX45" fmla="*/ 5896527 w 6088698"/>
              <a:gd name="connsiteY45" fmla="*/ 6079621 h 6858002"/>
              <a:gd name="connsiteX46" fmla="*/ 5868743 w 6088698"/>
              <a:gd name="connsiteY46" fmla="*/ 6235297 h 6858002"/>
              <a:gd name="connsiteX47" fmla="*/ 5841190 w 6088698"/>
              <a:gd name="connsiteY47" fmla="*/ 6391660 h 6858002"/>
              <a:gd name="connsiteX48" fmla="*/ 5809008 w 6088698"/>
              <a:gd name="connsiteY48" fmla="*/ 6547336 h 6858002"/>
              <a:gd name="connsiteX49" fmla="*/ 5776130 w 6088698"/>
              <a:gd name="connsiteY49" fmla="*/ 6702327 h 6858002"/>
              <a:gd name="connsiteX50" fmla="*/ 5741633 w 6088698"/>
              <a:gd name="connsiteY50" fmla="*/ 6858002 h 6858002"/>
              <a:gd name="connsiteX51" fmla="*/ 2610464 w 6088698"/>
              <a:gd name="connsiteY51" fmla="*/ 6858002 h 6858002"/>
              <a:gd name="connsiteX52" fmla="*/ 0 w 6088698"/>
              <a:gd name="connsiteY52"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088698" h="6858002">
                <a:moveTo>
                  <a:pt x="0" y="0"/>
                </a:moveTo>
                <a:lnTo>
                  <a:pt x="2610464" y="0"/>
                </a:lnTo>
                <a:lnTo>
                  <a:pt x="2610464" y="3"/>
                </a:lnTo>
                <a:lnTo>
                  <a:pt x="5749313" y="3"/>
                </a:lnTo>
                <a:lnTo>
                  <a:pt x="5749313" y="4"/>
                </a:lnTo>
                <a:lnTo>
                  <a:pt x="5740011" y="4"/>
                </a:lnTo>
                <a:lnTo>
                  <a:pt x="5748114" y="40466"/>
                </a:lnTo>
                <a:lnTo>
                  <a:pt x="5771963" y="159110"/>
                </a:lnTo>
                <a:lnTo>
                  <a:pt x="5788633" y="245521"/>
                </a:lnTo>
                <a:lnTo>
                  <a:pt x="5806229" y="348391"/>
                </a:lnTo>
                <a:lnTo>
                  <a:pt x="5827299" y="470463"/>
                </a:lnTo>
                <a:lnTo>
                  <a:pt x="5849526" y="605566"/>
                </a:lnTo>
                <a:lnTo>
                  <a:pt x="5872911" y="757813"/>
                </a:lnTo>
                <a:lnTo>
                  <a:pt x="5897684" y="923777"/>
                </a:lnTo>
                <a:lnTo>
                  <a:pt x="5922459" y="1104142"/>
                </a:lnTo>
                <a:lnTo>
                  <a:pt x="5947695" y="1296166"/>
                </a:lnTo>
                <a:lnTo>
                  <a:pt x="5971079" y="1503278"/>
                </a:lnTo>
                <a:lnTo>
                  <a:pt x="5993538" y="1719991"/>
                </a:lnTo>
                <a:lnTo>
                  <a:pt x="6013913" y="1949048"/>
                </a:lnTo>
                <a:lnTo>
                  <a:pt x="6033361" y="2187706"/>
                </a:lnTo>
                <a:lnTo>
                  <a:pt x="6051654" y="2436652"/>
                </a:lnTo>
                <a:lnTo>
                  <a:pt x="6058136" y="2564211"/>
                </a:lnTo>
                <a:lnTo>
                  <a:pt x="6065314" y="2694512"/>
                </a:lnTo>
                <a:lnTo>
                  <a:pt x="6072027" y="2826871"/>
                </a:lnTo>
                <a:lnTo>
                  <a:pt x="6076427" y="2959917"/>
                </a:lnTo>
                <a:lnTo>
                  <a:pt x="6080363" y="3095705"/>
                </a:lnTo>
                <a:lnTo>
                  <a:pt x="6084530" y="3232865"/>
                </a:lnTo>
                <a:lnTo>
                  <a:pt x="6087308" y="3372768"/>
                </a:lnTo>
                <a:lnTo>
                  <a:pt x="6087308" y="3514043"/>
                </a:lnTo>
                <a:lnTo>
                  <a:pt x="6088698" y="3656689"/>
                </a:lnTo>
                <a:lnTo>
                  <a:pt x="6087308" y="3800707"/>
                </a:lnTo>
                <a:lnTo>
                  <a:pt x="6084530" y="3946783"/>
                </a:lnTo>
                <a:lnTo>
                  <a:pt x="6081983" y="4092858"/>
                </a:lnTo>
                <a:lnTo>
                  <a:pt x="6076427" y="4240991"/>
                </a:lnTo>
                <a:lnTo>
                  <a:pt x="6070639" y="4390495"/>
                </a:lnTo>
                <a:lnTo>
                  <a:pt x="6063924" y="4540000"/>
                </a:lnTo>
                <a:lnTo>
                  <a:pt x="6054432" y="4690876"/>
                </a:lnTo>
                <a:lnTo>
                  <a:pt x="6043086" y="4843123"/>
                </a:lnTo>
                <a:lnTo>
                  <a:pt x="6032204" y="4996057"/>
                </a:lnTo>
                <a:lnTo>
                  <a:pt x="6018313" y="5148990"/>
                </a:lnTo>
                <a:lnTo>
                  <a:pt x="6001642" y="5303981"/>
                </a:lnTo>
                <a:lnTo>
                  <a:pt x="5984972" y="5456914"/>
                </a:lnTo>
                <a:lnTo>
                  <a:pt x="5965754" y="5612591"/>
                </a:lnTo>
                <a:lnTo>
                  <a:pt x="5944685" y="5768953"/>
                </a:lnTo>
                <a:lnTo>
                  <a:pt x="5922459" y="5923258"/>
                </a:lnTo>
                <a:lnTo>
                  <a:pt x="5896527" y="6079621"/>
                </a:lnTo>
                <a:lnTo>
                  <a:pt x="5868743" y="6235297"/>
                </a:lnTo>
                <a:lnTo>
                  <a:pt x="5841190" y="6391660"/>
                </a:lnTo>
                <a:lnTo>
                  <a:pt x="5809008" y="6547336"/>
                </a:lnTo>
                <a:lnTo>
                  <a:pt x="5776130" y="6702327"/>
                </a:lnTo>
                <a:lnTo>
                  <a:pt x="5741633" y="6858002"/>
                </a:lnTo>
                <a:lnTo>
                  <a:pt x="2610464" y="6858002"/>
                </a:lnTo>
                <a:lnTo>
                  <a:pt x="0" y="6858002"/>
                </a:lnTo>
                <a:close/>
              </a:path>
            </a:pathLst>
          </a:cu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BC462A5-7F42-43CF-A5E2-5A750115A581}"/>
              </a:ext>
            </a:extLst>
          </p:cNvPr>
          <p:cNvSpPr>
            <a:spLocks noGrp="1"/>
          </p:cNvSpPr>
          <p:nvPr>
            <p:ph type="title"/>
          </p:nvPr>
        </p:nvSpPr>
        <p:spPr>
          <a:xfrm>
            <a:off x="900506" y="1118808"/>
            <a:ext cx="4671467" cy="4747683"/>
          </a:xfrm>
        </p:spPr>
        <p:txBody>
          <a:bodyPr anchor="ctr">
            <a:normAutofit/>
          </a:bodyPr>
          <a:lstStyle/>
          <a:p>
            <a:pPr algn="l"/>
            <a:r>
              <a:rPr lang="en-US" sz="5000"/>
              <a:t>Three Torrens Principles</a:t>
            </a:r>
          </a:p>
        </p:txBody>
      </p:sp>
      <p:sp>
        <p:nvSpPr>
          <p:cNvPr id="3" name="Content Placeholder 2">
            <a:extLst>
              <a:ext uri="{FF2B5EF4-FFF2-40B4-BE49-F238E27FC236}">
                <a16:creationId xmlns:a16="http://schemas.microsoft.com/office/drawing/2014/main" id="{0CDBC88D-F95D-49A1-9FC5-E9F5FBC1FA06}"/>
              </a:ext>
            </a:extLst>
          </p:cNvPr>
          <p:cNvSpPr>
            <a:spLocks noGrp="1"/>
          </p:cNvSpPr>
          <p:nvPr>
            <p:ph idx="1"/>
          </p:nvPr>
        </p:nvSpPr>
        <p:spPr>
          <a:xfrm>
            <a:off x="6498769" y="1118809"/>
            <a:ext cx="5049763" cy="4747681"/>
          </a:xfrm>
          <a:effectLst/>
        </p:spPr>
        <p:txBody>
          <a:bodyPr anchor="ctr">
            <a:normAutofit/>
          </a:bodyPr>
          <a:lstStyle/>
          <a:p>
            <a:r>
              <a:rPr lang="en-US">
                <a:solidFill>
                  <a:schemeClr val="tx1"/>
                </a:solidFill>
                <a:effectLst/>
              </a:rPr>
              <a:t>Insurance Principle.  The insurance principle reflects the obligation of the land titles registry to guarantee the accuracy of every title to land. The registry maintains an insurance fund to pay claims.</a:t>
            </a:r>
          </a:p>
        </p:txBody>
      </p:sp>
    </p:spTree>
    <p:extLst>
      <p:ext uri="{BB962C8B-B14F-4D97-AF65-F5344CB8AC3E}">
        <p14:creationId xmlns:p14="http://schemas.microsoft.com/office/powerpoint/2010/main" val="4054356819"/>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9960A3-4EE1-43D2-ABFC-C7A03ED214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98E7E4-7B04-4A4D-A243-D4F969BFB9A4}"/>
              </a:ext>
            </a:extLst>
          </p:cNvPr>
          <p:cNvSpPr>
            <a:spLocks noGrp="1"/>
          </p:cNvSpPr>
          <p:nvPr>
            <p:ph type="title"/>
          </p:nvPr>
        </p:nvSpPr>
        <p:spPr>
          <a:xfrm>
            <a:off x="913795" y="609600"/>
            <a:ext cx="10353762" cy="1164772"/>
          </a:xfrm>
        </p:spPr>
        <p:txBody>
          <a:bodyPr>
            <a:normAutofit/>
          </a:bodyPr>
          <a:lstStyle/>
          <a:p>
            <a:r>
              <a:rPr lang="en-US" dirty="0"/>
              <a:t>Torrens Certificates  v. Recording Deeds</a:t>
            </a:r>
          </a:p>
        </p:txBody>
      </p:sp>
      <p:pic>
        <p:nvPicPr>
          <p:cNvPr id="10" name="Picture 9">
            <a:extLst>
              <a:ext uri="{FF2B5EF4-FFF2-40B4-BE49-F238E27FC236}">
                <a16:creationId xmlns:a16="http://schemas.microsoft.com/office/drawing/2014/main" id="{16ABCF9F-46A6-4370-8EC8-B1EDB4510B54}"/>
              </a:ext>
              <a:ext uri="{C183D7F6-B498-43B3-948B-1728B52AA6E4}">
                <adec:decorative xmlns:adec="http://schemas.microsoft.com/office/drawing/2017/decorative" val="1"/>
              </a:ext>
            </a:extLst>
          </p:cNvPr>
          <p:cNvPicPr preferRelativeResize="0">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98" t="2669" r="616"/>
          <a:stretch/>
        </p:blipFill>
        <p:spPr>
          <a:xfrm>
            <a:off x="-1" y="2046514"/>
            <a:ext cx="12192001" cy="4811485"/>
          </a:xfrm>
          <a:prstGeom prst="rect">
            <a:avLst/>
          </a:prstGeom>
          <a:effectLst>
            <a:innerShdw blurRad="63500" dist="50800" dir="16200000">
              <a:prstClr val="black">
                <a:alpha val="50000"/>
              </a:prstClr>
            </a:innerShdw>
          </a:effectLst>
        </p:spPr>
      </p:pic>
      <p:sp>
        <p:nvSpPr>
          <p:cNvPr id="3" name="Content Placeholder 2">
            <a:extLst>
              <a:ext uri="{FF2B5EF4-FFF2-40B4-BE49-F238E27FC236}">
                <a16:creationId xmlns:a16="http://schemas.microsoft.com/office/drawing/2014/main" id="{D7CAA3B2-4B3A-4526-A560-B3D621C8BB7A}"/>
              </a:ext>
            </a:extLst>
          </p:cNvPr>
          <p:cNvSpPr>
            <a:spLocks noGrp="1"/>
          </p:cNvSpPr>
          <p:nvPr>
            <p:ph idx="1"/>
          </p:nvPr>
        </p:nvSpPr>
        <p:spPr>
          <a:xfrm>
            <a:off x="1235528" y="2481943"/>
            <a:ext cx="9710296" cy="3309258"/>
          </a:xfrm>
        </p:spPr>
        <p:txBody>
          <a:bodyPr>
            <a:normAutofit/>
          </a:bodyPr>
          <a:lstStyle/>
          <a:p>
            <a:r>
              <a:rPr lang="en-US" dirty="0"/>
              <a:t>During the late 19th and early 20th centuries, the recording of deeds was far less centralized and automated than today. Unlike the Torrens System, the recording system maintains all records on a property in a central municipal clearinghouse, often a county recorder. Under the recording system, the land is often referred to as “Abstract Property."</a:t>
            </a:r>
          </a:p>
          <a:p>
            <a:r>
              <a:rPr lang="en-US" dirty="0"/>
              <a:t>Any transfer of ownership under this system requires an exhaustive search that would, ideally, uncover any irregularities in the history of the property. Sir Robert intended his system to facilitate transactions under these conditions.</a:t>
            </a:r>
          </a:p>
        </p:txBody>
      </p:sp>
    </p:spTree>
    <p:extLst>
      <p:ext uri="{BB962C8B-B14F-4D97-AF65-F5344CB8AC3E}">
        <p14:creationId xmlns:p14="http://schemas.microsoft.com/office/powerpoint/2010/main" val="3189209696"/>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9960A3-4EE1-43D2-ABFC-C7A03ED214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3DEFFB-7DB2-422C-9ABB-EEA40ADC2567}"/>
              </a:ext>
            </a:extLst>
          </p:cNvPr>
          <p:cNvSpPr>
            <a:spLocks noGrp="1"/>
          </p:cNvSpPr>
          <p:nvPr>
            <p:ph type="title"/>
          </p:nvPr>
        </p:nvSpPr>
        <p:spPr>
          <a:xfrm>
            <a:off x="913795" y="609600"/>
            <a:ext cx="10353762" cy="1164772"/>
          </a:xfrm>
        </p:spPr>
        <p:txBody>
          <a:bodyPr>
            <a:normAutofit/>
          </a:bodyPr>
          <a:lstStyle/>
          <a:p>
            <a:r>
              <a:rPr lang="en-US" dirty="0"/>
              <a:t>Pros and Cons of Torrens System</a:t>
            </a:r>
          </a:p>
        </p:txBody>
      </p:sp>
      <p:pic>
        <p:nvPicPr>
          <p:cNvPr id="10" name="Picture 9">
            <a:extLst>
              <a:ext uri="{FF2B5EF4-FFF2-40B4-BE49-F238E27FC236}">
                <a16:creationId xmlns:a16="http://schemas.microsoft.com/office/drawing/2014/main" id="{16ABCF9F-46A6-4370-8EC8-B1EDB4510B54}"/>
              </a:ext>
              <a:ext uri="{C183D7F6-B498-43B3-948B-1728B52AA6E4}">
                <adec:decorative xmlns:adec="http://schemas.microsoft.com/office/drawing/2017/decorative" val="1"/>
              </a:ext>
            </a:extLst>
          </p:cNvPr>
          <p:cNvPicPr preferRelativeResize="0">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98" t="2669" r="616"/>
          <a:stretch/>
        </p:blipFill>
        <p:spPr>
          <a:xfrm>
            <a:off x="-1" y="2046514"/>
            <a:ext cx="12192001" cy="4811485"/>
          </a:xfrm>
          <a:prstGeom prst="rect">
            <a:avLst/>
          </a:prstGeom>
          <a:effectLst>
            <a:innerShdw blurRad="63500" dist="50800" dir="16200000">
              <a:prstClr val="black">
                <a:alpha val="50000"/>
              </a:prstClr>
            </a:innerShdw>
          </a:effectLst>
        </p:spPr>
      </p:pic>
      <p:sp>
        <p:nvSpPr>
          <p:cNvPr id="3" name="Content Placeholder 2">
            <a:extLst>
              <a:ext uri="{FF2B5EF4-FFF2-40B4-BE49-F238E27FC236}">
                <a16:creationId xmlns:a16="http://schemas.microsoft.com/office/drawing/2014/main" id="{28113FCC-1756-4C45-87EE-A94FCC95206E}"/>
              </a:ext>
            </a:extLst>
          </p:cNvPr>
          <p:cNvSpPr>
            <a:spLocks noGrp="1"/>
          </p:cNvSpPr>
          <p:nvPr>
            <p:ph idx="1"/>
          </p:nvPr>
        </p:nvSpPr>
        <p:spPr>
          <a:xfrm>
            <a:off x="1235528" y="2481943"/>
            <a:ext cx="9710296" cy="3309258"/>
          </a:xfrm>
        </p:spPr>
        <p:txBody>
          <a:bodyPr>
            <a:normAutofit/>
          </a:bodyPr>
          <a:lstStyle/>
          <a:p>
            <a:r>
              <a:rPr lang="en-US" dirty="0"/>
              <a:t>PROS</a:t>
            </a:r>
          </a:p>
          <a:p>
            <a:pPr lvl="1"/>
            <a:r>
              <a:rPr lang="en-US" dirty="0"/>
              <a:t>Acceptance of the title in those jurisdictions where there is proper supervision of the original procedures for transfer</a:t>
            </a:r>
          </a:p>
          <a:p>
            <a:pPr lvl="1"/>
            <a:r>
              <a:rPr lang="en-US" dirty="0"/>
              <a:t>Certificate of Title usually easier to work with than a title abstract</a:t>
            </a:r>
          </a:p>
          <a:p>
            <a:pPr lvl="1"/>
            <a:r>
              <a:rPr lang="en-US" dirty="0"/>
              <a:t>Registration prevents acquiring a property by adverse possession against a registered owner</a:t>
            </a:r>
          </a:p>
        </p:txBody>
      </p:sp>
    </p:spTree>
    <p:extLst>
      <p:ext uri="{BB962C8B-B14F-4D97-AF65-F5344CB8AC3E}">
        <p14:creationId xmlns:p14="http://schemas.microsoft.com/office/powerpoint/2010/main" val="78418841"/>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12" name="Rectangle 7">
            <a:extLst>
              <a:ext uri="{FF2B5EF4-FFF2-40B4-BE49-F238E27FC236}">
                <a16:creationId xmlns:a16="http://schemas.microsoft.com/office/drawing/2014/main" id="{AC224410-FF86-4FBB-A05E-61232D4B1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2" y="-2"/>
            <a:ext cx="12192000"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Freeform: Shape 9">
            <a:extLst>
              <a:ext uri="{FF2B5EF4-FFF2-40B4-BE49-F238E27FC236}">
                <a16:creationId xmlns:a16="http://schemas.microsoft.com/office/drawing/2014/main" id="{F3BDD110-869E-4A8C-9250-C7AE5C8408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2" y="-2"/>
            <a:ext cx="6088698" cy="6858002"/>
          </a:xfrm>
          <a:custGeom>
            <a:avLst/>
            <a:gdLst>
              <a:gd name="connsiteX0" fmla="*/ 0 w 6088698"/>
              <a:gd name="connsiteY0" fmla="*/ 0 h 6858002"/>
              <a:gd name="connsiteX1" fmla="*/ 2610464 w 6088698"/>
              <a:gd name="connsiteY1" fmla="*/ 0 h 6858002"/>
              <a:gd name="connsiteX2" fmla="*/ 2610464 w 6088698"/>
              <a:gd name="connsiteY2" fmla="*/ 3 h 6858002"/>
              <a:gd name="connsiteX3" fmla="*/ 5749313 w 6088698"/>
              <a:gd name="connsiteY3" fmla="*/ 3 h 6858002"/>
              <a:gd name="connsiteX4" fmla="*/ 5749313 w 6088698"/>
              <a:gd name="connsiteY4" fmla="*/ 4 h 6858002"/>
              <a:gd name="connsiteX5" fmla="*/ 5740011 w 6088698"/>
              <a:gd name="connsiteY5" fmla="*/ 4 h 6858002"/>
              <a:gd name="connsiteX6" fmla="*/ 5748114 w 6088698"/>
              <a:gd name="connsiteY6" fmla="*/ 40466 h 6858002"/>
              <a:gd name="connsiteX7" fmla="*/ 5771963 w 6088698"/>
              <a:gd name="connsiteY7" fmla="*/ 159110 h 6858002"/>
              <a:gd name="connsiteX8" fmla="*/ 5788633 w 6088698"/>
              <a:gd name="connsiteY8" fmla="*/ 245521 h 6858002"/>
              <a:gd name="connsiteX9" fmla="*/ 5806229 w 6088698"/>
              <a:gd name="connsiteY9" fmla="*/ 348391 h 6858002"/>
              <a:gd name="connsiteX10" fmla="*/ 5827299 w 6088698"/>
              <a:gd name="connsiteY10" fmla="*/ 470463 h 6858002"/>
              <a:gd name="connsiteX11" fmla="*/ 5849526 w 6088698"/>
              <a:gd name="connsiteY11" fmla="*/ 605566 h 6858002"/>
              <a:gd name="connsiteX12" fmla="*/ 5872911 w 6088698"/>
              <a:gd name="connsiteY12" fmla="*/ 757813 h 6858002"/>
              <a:gd name="connsiteX13" fmla="*/ 5897684 w 6088698"/>
              <a:gd name="connsiteY13" fmla="*/ 923777 h 6858002"/>
              <a:gd name="connsiteX14" fmla="*/ 5922459 w 6088698"/>
              <a:gd name="connsiteY14" fmla="*/ 1104142 h 6858002"/>
              <a:gd name="connsiteX15" fmla="*/ 5947695 w 6088698"/>
              <a:gd name="connsiteY15" fmla="*/ 1296166 h 6858002"/>
              <a:gd name="connsiteX16" fmla="*/ 5971079 w 6088698"/>
              <a:gd name="connsiteY16" fmla="*/ 1503278 h 6858002"/>
              <a:gd name="connsiteX17" fmla="*/ 5993538 w 6088698"/>
              <a:gd name="connsiteY17" fmla="*/ 1719991 h 6858002"/>
              <a:gd name="connsiteX18" fmla="*/ 6013913 w 6088698"/>
              <a:gd name="connsiteY18" fmla="*/ 1949048 h 6858002"/>
              <a:gd name="connsiteX19" fmla="*/ 6033361 w 6088698"/>
              <a:gd name="connsiteY19" fmla="*/ 2187706 h 6858002"/>
              <a:gd name="connsiteX20" fmla="*/ 6051654 w 6088698"/>
              <a:gd name="connsiteY20" fmla="*/ 2436652 h 6858002"/>
              <a:gd name="connsiteX21" fmla="*/ 6058136 w 6088698"/>
              <a:gd name="connsiteY21" fmla="*/ 2564211 h 6858002"/>
              <a:gd name="connsiteX22" fmla="*/ 6065314 w 6088698"/>
              <a:gd name="connsiteY22" fmla="*/ 2694512 h 6858002"/>
              <a:gd name="connsiteX23" fmla="*/ 6072027 w 6088698"/>
              <a:gd name="connsiteY23" fmla="*/ 2826871 h 6858002"/>
              <a:gd name="connsiteX24" fmla="*/ 6076427 w 6088698"/>
              <a:gd name="connsiteY24" fmla="*/ 2959917 h 6858002"/>
              <a:gd name="connsiteX25" fmla="*/ 6080363 w 6088698"/>
              <a:gd name="connsiteY25" fmla="*/ 3095705 h 6858002"/>
              <a:gd name="connsiteX26" fmla="*/ 6084530 w 6088698"/>
              <a:gd name="connsiteY26" fmla="*/ 3232865 h 6858002"/>
              <a:gd name="connsiteX27" fmla="*/ 6087308 w 6088698"/>
              <a:gd name="connsiteY27" fmla="*/ 3372768 h 6858002"/>
              <a:gd name="connsiteX28" fmla="*/ 6087308 w 6088698"/>
              <a:gd name="connsiteY28" fmla="*/ 3514043 h 6858002"/>
              <a:gd name="connsiteX29" fmla="*/ 6088698 w 6088698"/>
              <a:gd name="connsiteY29" fmla="*/ 3656689 h 6858002"/>
              <a:gd name="connsiteX30" fmla="*/ 6087308 w 6088698"/>
              <a:gd name="connsiteY30" fmla="*/ 3800707 h 6858002"/>
              <a:gd name="connsiteX31" fmla="*/ 6084530 w 6088698"/>
              <a:gd name="connsiteY31" fmla="*/ 3946783 h 6858002"/>
              <a:gd name="connsiteX32" fmla="*/ 6081983 w 6088698"/>
              <a:gd name="connsiteY32" fmla="*/ 4092858 h 6858002"/>
              <a:gd name="connsiteX33" fmla="*/ 6076427 w 6088698"/>
              <a:gd name="connsiteY33" fmla="*/ 4240991 h 6858002"/>
              <a:gd name="connsiteX34" fmla="*/ 6070639 w 6088698"/>
              <a:gd name="connsiteY34" fmla="*/ 4390495 h 6858002"/>
              <a:gd name="connsiteX35" fmla="*/ 6063924 w 6088698"/>
              <a:gd name="connsiteY35" fmla="*/ 4540000 h 6858002"/>
              <a:gd name="connsiteX36" fmla="*/ 6054432 w 6088698"/>
              <a:gd name="connsiteY36" fmla="*/ 4690876 h 6858002"/>
              <a:gd name="connsiteX37" fmla="*/ 6043086 w 6088698"/>
              <a:gd name="connsiteY37" fmla="*/ 4843123 h 6858002"/>
              <a:gd name="connsiteX38" fmla="*/ 6032204 w 6088698"/>
              <a:gd name="connsiteY38" fmla="*/ 4996057 h 6858002"/>
              <a:gd name="connsiteX39" fmla="*/ 6018313 w 6088698"/>
              <a:gd name="connsiteY39" fmla="*/ 5148990 h 6858002"/>
              <a:gd name="connsiteX40" fmla="*/ 6001642 w 6088698"/>
              <a:gd name="connsiteY40" fmla="*/ 5303981 h 6858002"/>
              <a:gd name="connsiteX41" fmla="*/ 5984972 w 6088698"/>
              <a:gd name="connsiteY41" fmla="*/ 5456914 h 6858002"/>
              <a:gd name="connsiteX42" fmla="*/ 5965754 w 6088698"/>
              <a:gd name="connsiteY42" fmla="*/ 5612591 h 6858002"/>
              <a:gd name="connsiteX43" fmla="*/ 5944685 w 6088698"/>
              <a:gd name="connsiteY43" fmla="*/ 5768953 h 6858002"/>
              <a:gd name="connsiteX44" fmla="*/ 5922459 w 6088698"/>
              <a:gd name="connsiteY44" fmla="*/ 5923258 h 6858002"/>
              <a:gd name="connsiteX45" fmla="*/ 5896527 w 6088698"/>
              <a:gd name="connsiteY45" fmla="*/ 6079621 h 6858002"/>
              <a:gd name="connsiteX46" fmla="*/ 5868743 w 6088698"/>
              <a:gd name="connsiteY46" fmla="*/ 6235297 h 6858002"/>
              <a:gd name="connsiteX47" fmla="*/ 5841190 w 6088698"/>
              <a:gd name="connsiteY47" fmla="*/ 6391660 h 6858002"/>
              <a:gd name="connsiteX48" fmla="*/ 5809008 w 6088698"/>
              <a:gd name="connsiteY48" fmla="*/ 6547336 h 6858002"/>
              <a:gd name="connsiteX49" fmla="*/ 5776130 w 6088698"/>
              <a:gd name="connsiteY49" fmla="*/ 6702327 h 6858002"/>
              <a:gd name="connsiteX50" fmla="*/ 5741633 w 6088698"/>
              <a:gd name="connsiteY50" fmla="*/ 6858002 h 6858002"/>
              <a:gd name="connsiteX51" fmla="*/ 2610464 w 6088698"/>
              <a:gd name="connsiteY51" fmla="*/ 6858002 h 6858002"/>
              <a:gd name="connsiteX52" fmla="*/ 0 w 6088698"/>
              <a:gd name="connsiteY52"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088698" h="6858002">
                <a:moveTo>
                  <a:pt x="0" y="0"/>
                </a:moveTo>
                <a:lnTo>
                  <a:pt x="2610464" y="0"/>
                </a:lnTo>
                <a:lnTo>
                  <a:pt x="2610464" y="3"/>
                </a:lnTo>
                <a:lnTo>
                  <a:pt x="5749313" y="3"/>
                </a:lnTo>
                <a:lnTo>
                  <a:pt x="5749313" y="4"/>
                </a:lnTo>
                <a:lnTo>
                  <a:pt x="5740011" y="4"/>
                </a:lnTo>
                <a:lnTo>
                  <a:pt x="5748114" y="40466"/>
                </a:lnTo>
                <a:lnTo>
                  <a:pt x="5771963" y="159110"/>
                </a:lnTo>
                <a:lnTo>
                  <a:pt x="5788633" y="245521"/>
                </a:lnTo>
                <a:lnTo>
                  <a:pt x="5806229" y="348391"/>
                </a:lnTo>
                <a:lnTo>
                  <a:pt x="5827299" y="470463"/>
                </a:lnTo>
                <a:lnTo>
                  <a:pt x="5849526" y="605566"/>
                </a:lnTo>
                <a:lnTo>
                  <a:pt x="5872911" y="757813"/>
                </a:lnTo>
                <a:lnTo>
                  <a:pt x="5897684" y="923777"/>
                </a:lnTo>
                <a:lnTo>
                  <a:pt x="5922459" y="1104142"/>
                </a:lnTo>
                <a:lnTo>
                  <a:pt x="5947695" y="1296166"/>
                </a:lnTo>
                <a:lnTo>
                  <a:pt x="5971079" y="1503278"/>
                </a:lnTo>
                <a:lnTo>
                  <a:pt x="5993538" y="1719991"/>
                </a:lnTo>
                <a:lnTo>
                  <a:pt x="6013913" y="1949048"/>
                </a:lnTo>
                <a:lnTo>
                  <a:pt x="6033361" y="2187706"/>
                </a:lnTo>
                <a:lnTo>
                  <a:pt x="6051654" y="2436652"/>
                </a:lnTo>
                <a:lnTo>
                  <a:pt x="6058136" y="2564211"/>
                </a:lnTo>
                <a:lnTo>
                  <a:pt x="6065314" y="2694512"/>
                </a:lnTo>
                <a:lnTo>
                  <a:pt x="6072027" y="2826871"/>
                </a:lnTo>
                <a:lnTo>
                  <a:pt x="6076427" y="2959917"/>
                </a:lnTo>
                <a:lnTo>
                  <a:pt x="6080363" y="3095705"/>
                </a:lnTo>
                <a:lnTo>
                  <a:pt x="6084530" y="3232865"/>
                </a:lnTo>
                <a:lnTo>
                  <a:pt x="6087308" y="3372768"/>
                </a:lnTo>
                <a:lnTo>
                  <a:pt x="6087308" y="3514043"/>
                </a:lnTo>
                <a:lnTo>
                  <a:pt x="6088698" y="3656689"/>
                </a:lnTo>
                <a:lnTo>
                  <a:pt x="6087308" y="3800707"/>
                </a:lnTo>
                <a:lnTo>
                  <a:pt x="6084530" y="3946783"/>
                </a:lnTo>
                <a:lnTo>
                  <a:pt x="6081983" y="4092858"/>
                </a:lnTo>
                <a:lnTo>
                  <a:pt x="6076427" y="4240991"/>
                </a:lnTo>
                <a:lnTo>
                  <a:pt x="6070639" y="4390495"/>
                </a:lnTo>
                <a:lnTo>
                  <a:pt x="6063924" y="4540000"/>
                </a:lnTo>
                <a:lnTo>
                  <a:pt x="6054432" y="4690876"/>
                </a:lnTo>
                <a:lnTo>
                  <a:pt x="6043086" y="4843123"/>
                </a:lnTo>
                <a:lnTo>
                  <a:pt x="6032204" y="4996057"/>
                </a:lnTo>
                <a:lnTo>
                  <a:pt x="6018313" y="5148990"/>
                </a:lnTo>
                <a:lnTo>
                  <a:pt x="6001642" y="5303981"/>
                </a:lnTo>
                <a:lnTo>
                  <a:pt x="5984972" y="5456914"/>
                </a:lnTo>
                <a:lnTo>
                  <a:pt x="5965754" y="5612591"/>
                </a:lnTo>
                <a:lnTo>
                  <a:pt x="5944685" y="5768953"/>
                </a:lnTo>
                <a:lnTo>
                  <a:pt x="5922459" y="5923258"/>
                </a:lnTo>
                <a:lnTo>
                  <a:pt x="5896527" y="6079621"/>
                </a:lnTo>
                <a:lnTo>
                  <a:pt x="5868743" y="6235297"/>
                </a:lnTo>
                <a:lnTo>
                  <a:pt x="5841190" y="6391660"/>
                </a:lnTo>
                <a:lnTo>
                  <a:pt x="5809008" y="6547336"/>
                </a:lnTo>
                <a:lnTo>
                  <a:pt x="5776130" y="6702327"/>
                </a:lnTo>
                <a:lnTo>
                  <a:pt x="5741633" y="6858002"/>
                </a:lnTo>
                <a:lnTo>
                  <a:pt x="2610464" y="6858002"/>
                </a:lnTo>
                <a:lnTo>
                  <a:pt x="0" y="6858002"/>
                </a:lnTo>
                <a:close/>
              </a:path>
            </a:pathLst>
          </a:cu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38113C7-EFA8-4AE4-8278-47195123DD9B}"/>
              </a:ext>
            </a:extLst>
          </p:cNvPr>
          <p:cNvSpPr>
            <a:spLocks noGrp="1"/>
          </p:cNvSpPr>
          <p:nvPr>
            <p:ph type="title"/>
          </p:nvPr>
        </p:nvSpPr>
        <p:spPr>
          <a:xfrm>
            <a:off x="900506" y="1118808"/>
            <a:ext cx="4671467" cy="4747683"/>
          </a:xfrm>
        </p:spPr>
        <p:txBody>
          <a:bodyPr anchor="ctr">
            <a:normAutofit/>
          </a:bodyPr>
          <a:lstStyle/>
          <a:p>
            <a:pPr algn="l"/>
            <a:r>
              <a:rPr lang="en-US" sz="5000"/>
              <a:t>Pros and Cons of Torrens System</a:t>
            </a:r>
          </a:p>
        </p:txBody>
      </p:sp>
      <p:sp>
        <p:nvSpPr>
          <p:cNvPr id="3" name="Content Placeholder 2">
            <a:extLst>
              <a:ext uri="{FF2B5EF4-FFF2-40B4-BE49-F238E27FC236}">
                <a16:creationId xmlns:a16="http://schemas.microsoft.com/office/drawing/2014/main" id="{CBDFD7CA-B97C-4A75-A92C-37A898042F21}"/>
              </a:ext>
            </a:extLst>
          </p:cNvPr>
          <p:cNvSpPr>
            <a:spLocks noGrp="1"/>
          </p:cNvSpPr>
          <p:nvPr>
            <p:ph idx="1"/>
          </p:nvPr>
        </p:nvSpPr>
        <p:spPr>
          <a:xfrm>
            <a:off x="6498769" y="1118809"/>
            <a:ext cx="5049763" cy="4747681"/>
          </a:xfrm>
          <a:effectLst/>
        </p:spPr>
        <p:txBody>
          <a:bodyPr anchor="ctr">
            <a:normAutofit/>
          </a:bodyPr>
          <a:lstStyle/>
          <a:p>
            <a:r>
              <a:rPr lang="en-US">
                <a:solidFill>
                  <a:schemeClr val="tx1"/>
                </a:solidFill>
              </a:rPr>
              <a:t>CONS</a:t>
            </a:r>
          </a:p>
          <a:p>
            <a:pPr lvl="1"/>
            <a:r>
              <a:rPr lang="en-US">
                <a:solidFill>
                  <a:schemeClr val="tx1"/>
                </a:solidFill>
              </a:rPr>
              <a:t>Not widely accepted</a:t>
            </a:r>
          </a:p>
          <a:p>
            <a:pPr lvl="1"/>
            <a:r>
              <a:rPr lang="en-US">
                <a:solidFill>
                  <a:schemeClr val="tx1"/>
                </a:solidFill>
              </a:rPr>
              <a:t>High initial expenses</a:t>
            </a:r>
          </a:p>
          <a:p>
            <a:pPr lvl="1"/>
            <a:r>
              <a:rPr lang="en-US">
                <a:solidFill>
                  <a:schemeClr val="tx1"/>
                </a:solidFill>
              </a:rPr>
              <a:t>Cumbersome and slow</a:t>
            </a:r>
          </a:p>
          <a:p>
            <a:pPr lvl="1"/>
            <a:r>
              <a:rPr lang="en-US">
                <a:solidFill>
                  <a:schemeClr val="tx1"/>
                </a:solidFill>
              </a:rPr>
              <a:t>Lack of trained personnel causing inconsistencies in recitals and other terms</a:t>
            </a:r>
          </a:p>
          <a:p>
            <a:pPr lvl="1"/>
            <a:r>
              <a:rPr lang="en-US">
                <a:solidFill>
                  <a:schemeClr val="tx1"/>
                </a:solidFill>
              </a:rPr>
              <a:t>Possibility of erroneous filings</a:t>
            </a:r>
          </a:p>
        </p:txBody>
      </p:sp>
    </p:spTree>
    <p:extLst>
      <p:ext uri="{BB962C8B-B14F-4D97-AF65-F5344CB8AC3E}">
        <p14:creationId xmlns:p14="http://schemas.microsoft.com/office/powerpoint/2010/main" val="3707912748"/>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9960A3-4EE1-43D2-ABFC-C7A03ED214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33EAF6-6906-43C3-81C4-E13F9FCBF58A}"/>
              </a:ext>
            </a:extLst>
          </p:cNvPr>
          <p:cNvSpPr>
            <a:spLocks noGrp="1"/>
          </p:cNvSpPr>
          <p:nvPr>
            <p:ph type="title"/>
          </p:nvPr>
        </p:nvSpPr>
        <p:spPr>
          <a:xfrm>
            <a:off x="913795" y="609600"/>
            <a:ext cx="10353762" cy="1164772"/>
          </a:xfrm>
        </p:spPr>
        <p:txBody>
          <a:bodyPr>
            <a:normAutofit/>
          </a:bodyPr>
          <a:lstStyle/>
          <a:p>
            <a:r>
              <a:rPr lang="en-US" dirty="0"/>
              <a:t>Colorado Torrens</a:t>
            </a:r>
          </a:p>
        </p:txBody>
      </p:sp>
      <p:pic>
        <p:nvPicPr>
          <p:cNvPr id="10" name="Picture 9">
            <a:extLst>
              <a:ext uri="{FF2B5EF4-FFF2-40B4-BE49-F238E27FC236}">
                <a16:creationId xmlns:a16="http://schemas.microsoft.com/office/drawing/2014/main" id="{16ABCF9F-46A6-4370-8EC8-B1EDB4510B54}"/>
              </a:ext>
              <a:ext uri="{C183D7F6-B498-43B3-948B-1728B52AA6E4}">
                <adec:decorative xmlns:adec="http://schemas.microsoft.com/office/drawing/2017/decorative" val="1"/>
              </a:ext>
            </a:extLst>
          </p:cNvPr>
          <p:cNvPicPr preferRelativeResize="0">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98" t="2669" r="616"/>
          <a:stretch/>
        </p:blipFill>
        <p:spPr>
          <a:xfrm>
            <a:off x="-1" y="2046514"/>
            <a:ext cx="12192001" cy="4811485"/>
          </a:xfrm>
          <a:prstGeom prst="rect">
            <a:avLst/>
          </a:prstGeom>
          <a:effectLst>
            <a:innerShdw blurRad="63500" dist="50800" dir="16200000">
              <a:prstClr val="black">
                <a:alpha val="50000"/>
              </a:prstClr>
            </a:innerShdw>
          </a:effectLst>
        </p:spPr>
      </p:pic>
      <p:sp>
        <p:nvSpPr>
          <p:cNvPr id="3" name="Content Placeholder 2">
            <a:extLst>
              <a:ext uri="{FF2B5EF4-FFF2-40B4-BE49-F238E27FC236}">
                <a16:creationId xmlns:a16="http://schemas.microsoft.com/office/drawing/2014/main" id="{E6F7199C-7D89-40F8-9B61-987EB9AFE23C}"/>
              </a:ext>
            </a:extLst>
          </p:cNvPr>
          <p:cNvSpPr>
            <a:spLocks noGrp="1"/>
          </p:cNvSpPr>
          <p:nvPr>
            <p:ph idx="1"/>
          </p:nvPr>
        </p:nvSpPr>
        <p:spPr>
          <a:xfrm>
            <a:off x="1235528" y="2481943"/>
            <a:ext cx="9710296" cy="3309258"/>
          </a:xfrm>
        </p:spPr>
        <p:txBody>
          <a:bodyPr>
            <a:normAutofit/>
          </a:bodyPr>
          <a:lstStyle/>
          <a:p>
            <a:r>
              <a:rPr lang="en-US" dirty="0"/>
              <a:t>In 2017, Colorado passed a bill, effective date of Jan. 1, 2018, that closed the Torrens title registration system to new applications to register land title and provided guidelines for closing out the system, calling for the entry of all Torrens certificates into the public recording system on or before Jan. 1, 2020.</a:t>
            </a:r>
          </a:p>
          <a:p>
            <a:r>
              <a:rPr lang="en-US" dirty="0"/>
              <a:t>Washington, Logan and Kit Carson counties had the most Torren registrations.</a:t>
            </a:r>
          </a:p>
        </p:txBody>
      </p:sp>
    </p:spTree>
    <p:extLst>
      <p:ext uri="{BB962C8B-B14F-4D97-AF65-F5344CB8AC3E}">
        <p14:creationId xmlns:p14="http://schemas.microsoft.com/office/powerpoint/2010/main" val="126647761"/>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fillRect/>
          </a:stretch>
        </a:blip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E70A317-DCED-4E80-AA2D-467D8702E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1DB954-C027-4B23-AE2E-E9BF4A4739C6}"/>
              </a:ext>
            </a:extLst>
          </p:cNvPr>
          <p:cNvSpPr>
            <a:spLocks noGrp="1"/>
          </p:cNvSpPr>
          <p:nvPr>
            <p:ph type="title"/>
          </p:nvPr>
        </p:nvSpPr>
        <p:spPr>
          <a:xfrm>
            <a:off x="861791" y="835383"/>
            <a:ext cx="3382832" cy="3499549"/>
          </a:xfrm>
        </p:spPr>
        <p:txBody>
          <a:bodyPr vert="horz" lIns="91440" tIns="45720" rIns="91440" bIns="45720" rtlCol="0" anchor="b">
            <a:normAutofit/>
          </a:bodyPr>
          <a:lstStyle/>
          <a:p>
            <a:pPr algn="l"/>
            <a:r>
              <a:rPr lang="en-US" sz="3600"/>
              <a:t>	QUESTIONS</a:t>
            </a:r>
          </a:p>
        </p:txBody>
      </p:sp>
      <p:sp>
        <p:nvSpPr>
          <p:cNvPr id="14" name="Rectangle 13">
            <a:extLst>
              <a:ext uri="{FF2B5EF4-FFF2-40B4-BE49-F238E27FC236}">
                <a16:creationId xmlns:a16="http://schemas.microsoft.com/office/drawing/2014/main" id="{A6D87845-294F-40CB-BC48-46455460D2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5671" y="0"/>
            <a:ext cx="753632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Badge Question Mark with solid fill">
            <a:extLst>
              <a:ext uri="{FF2B5EF4-FFF2-40B4-BE49-F238E27FC236}">
                <a16:creationId xmlns:a16="http://schemas.microsoft.com/office/drawing/2014/main" id="{9E2B72B2-1FF8-417C-94C5-A08D968C0B8F}"/>
              </a:ext>
            </a:extLst>
          </p:cNvPr>
          <p:cNvPicPr>
            <a:picLocks noGrp="1" noChangeAspect="1"/>
          </p:cNvPicPr>
          <p:nvPr>
            <p:ph idx="1"/>
          </p:nvPr>
        </p:nvPicPr>
        <p:blipFill>
          <a:blip/>
          <a:stretch>
            <a:fillRect/>
          </a:stretch>
        </p:blipFill>
        <p:spPr>
          <a:xfrm>
            <a:off x="5603749" y="609600"/>
            <a:ext cx="5638800" cy="5638800"/>
          </a:xfrm>
          <a:prstGeom prst="rect">
            <a:avLst/>
          </a:prstGeom>
        </p:spPr>
      </p:pic>
      <p:pic>
        <p:nvPicPr>
          <p:cNvPr id="4" name="Picture 3" descr="Yellow question mark">
            <a:extLst>
              <a:ext uri="{FF2B5EF4-FFF2-40B4-BE49-F238E27FC236}">
                <a16:creationId xmlns:a16="http://schemas.microsoft.com/office/drawing/2014/main" id="{9A0A4DE2-5E99-4A59-AB4E-88CFE63C9431}"/>
              </a:ext>
            </a:extLst>
          </p:cNvPr>
          <p:cNvPicPr>
            <a:picLocks noChangeAspect="1"/>
          </p:cNvPicPr>
          <p:nvPr/>
        </p:nvPicPr>
        <p:blipFill>
          <a:blip r:embed="rId4"/>
          <a:stretch>
            <a:fillRect/>
          </a:stretch>
        </p:blipFill>
        <p:spPr>
          <a:xfrm>
            <a:off x="380714" y="0"/>
            <a:ext cx="11430572" cy="6858000"/>
          </a:xfrm>
          <a:prstGeom prst="rect">
            <a:avLst/>
          </a:prstGeom>
        </p:spPr>
      </p:pic>
    </p:spTree>
    <p:extLst>
      <p:ext uri="{BB962C8B-B14F-4D97-AF65-F5344CB8AC3E}">
        <p14:creationId xmlns:p14="http://schemas.microsoft.com/office/powerpoint/2010/main" val="3814949559"/>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fillRect/>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A6C2C86-63BF-47D5-AA3F-905111A238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B06BF2-1701-4045-B9CB-5CA2B857B6A1}"/>
              </a:ext>
            </a:extLst>
          </p:cNvPr>
          <p:cNvSpPr>
            <a:spLocks noGrp="1"/>
          </p:cNvSpPr>
          <p:nvPr>
            <p:ph type="title"/>
          </p:nvPr>
        </p:nvSpPr>
        <p:spPr>
          <a:xfrm>
            <a:off x="834013" y="1115568"/>
            <a:ext cx="3487616" cy="4626864"/>
          </a:xfrm>
        </p:spPr>
        <p:txBody>
          <a:bodyPr>
            <a:normAutofit/>
          </a:bodyPr>
          <a:lstStyle/>
          <a:p>
            <a:pPr algn="l"/>
            <a:r>
              <a:rPr lang="en-US" sz="3600" dirty="0"/>
              <a:t>Foreclosure Statistics</a:t>
            </a:r>
          </a:p>
        </p:txBody>
      </p:sp>
      <p:cxnSp>
        <p:nvCxnSpPr>
          <p:cNvPr id="10" name="Straight Connector 9">
            <a:extLst>
              <a:ext uri="{FF2B5EF4-FFF2-40B4-BE49-F238E27FC236}">
                <a16:creationId xmlns:a16="http://schemas.microsoft.com/office/drawing/2014/main" id="{425A0768-3044-4AA9-A889-D2CAA68C51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654605" y="2057400"/>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9098ADD-2C32-40C4-A7AA-0DDBE983AF6B}"/>
              </a:ext>
            </a:extLst>
          </p:cNvPr>
          <p:cNvSpPr>
            <a:spLocks noGrp="1"/>
          </p:cNvSpPr>
          <p:nvPr>
            <p:ph idx="1"/>
          </p:nvPr>
        </p:nvSpPr>
        <p:spPr>
          <a:xfrm>
            <a:off x="5105398" y="1115568"/>
            <a:ext cx="6245352" cy="4626864"/>
          </a:xfrm>
        </p:spPr>
        <p:txBody>
          <a:bodyPr anchor="ctr">
            <a:normAutofit/>
          </a:bodyPr>
          <a:lstStyle/>
          <a:p>
            <a:pPr>
              <a:lnSpc>
                <a:spcPct val="100000"/>
              </a:lnSpc>
            </a:pPr>
            <a:r>
              <a:rPr lang="en-US" dirty="0"/>
              <a:t>In August, ATTOM released its Foreclosure Market Report which shows foreclosure activity up steadily between July and August.</a:t>
            </a:r>
          </a:p>
          <a:p>
            <a:pPr>
              <a:lnSpc>
                <a:spcPct val="100000"/>
              </a:lnSpc>
            </a:pPr>
            <a:r>
              <a:rPr lang="en-US" dirty="0"/>
              <a:t>This is a sign that foreclosure starts are returning to 2019 levels.</a:t>
            </a:r>
          </a:p>
          <a:p>
            <a:pPr>
              <a:lnSpc>
                <a:spcPct val="100000"/>
              </a:lnSpc>
            </a:pPr>
            <a:r>
              <a:rPr lang="en-US" dirty="0"/>
              <a:t>Foreclosure starts in August 2022 were over 85% of what they were in August 2019.</a:t>
            </a:r>
          </a:p>
        </p:txBody>
      </p:sp>
    </p:spTree>
    <p:extLst>
      <p:ext uri="{BB962C8B-B14F-4D97-AF65-F5344CB8AC3E}">
        <p14:creationId xmlns:p14="http://schemas.microsoft.com/office/powerpoint/2010/main" val="606974173"/>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fillRect/>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9960A3-4EE1-43D2-ABFC-C7A03ED214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896E34-6D85-45E3-B0D1-E2D70A18AB61}"/>
              </a:ext>
            </a:extLst>
          </p:cNvPr>
          <p:cNvSpPr>
            <a:spLocks noGrp="1"/>
          </p:cNvSpPr>
          <p:nvPr>
            <p:ph type="title"/>
          </p:nvPr>
        </p:nvSpPr>
        <p:spPr>
          <a:xfrm>
            <a:off x="913795" y="609600"/>
            <a:ext cx="10353762" cy="1164772"/>
          </a:xfrm>
        </p:spPr>
        <p:txBody>
          <a:bodyPr>
            <a:normAutofit/>
          </a:bodyPr>
          <a:lstStyle/>
          <a:p>
            <a:r>
              <a:rPr lang="en-US" dirty="0"/>
              <a:t>Foreclosure Statistics</a:t>
            </a:r>
          </a:p>
        </p:txBody>
      </p:sp>
      <p:pic>
        <p:nvPicPr>
          <p:cNvPr id="10" name="Picture 9">
            <a:extLst>
              <a:ext uri="{FF2B5EF4-FFF2-40B4-BE49-F238E27FC236}">
                <a16:creationId xmlns:a16="http://schemas.microsoft.com/office/drawing/2014/main" id="{16ABCF9F-46A6-4370-8EC8-B1EDB4510B54}"/>
              </a:ext>
              <a:ext uri="{C183D7F6-B498-43B3-948B-1728B52AA6E4}">
                <adec:decorative xmlns:adec="http://schemas.microsoft.com/office/drawing/2017/decorative" val="1"/>
              </a:ext>
            </a:extLst>
          </p:cNvPr>
          <p:cNvPicPr preferRelativeResize="0">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rcRect l="798" t="2669" r="616"/>
          <a:stretch>
            <a:fillRect/>
          </a:stretch>
        </p:blipFill>
        <p:spPr>
          <a:xfrm>
            <a:off x="-1" y="2046514"/>
            <a:ext cx="12192001" cy="4811485"/>
          </a:xfrm>
          <a:prstGeom prst="rect">
            <a:avLst/>
          </a:prstGeom>
          <a:effectLst>
            <a:innerShdw blurRad="63500" dist="50800" dir="16200000">
              <a:prstClr val="black">
                <a:alpha val="50000"/>
              </a:prstClr>
            </a:innerShdw>
          </a:effectLst>
        </p:spPr>
      </p:pic>
      <p:sp>
        <p:nvSpPr>
          <p:cNvPr id="3" name="Content Placeholder 2">
            <a:extLst>
              <a:ext uri="{FF2B5EF4-FFF2-40B4-BE49-F238E27FC236}">
                <a16:creationId xmlns:a16="http://schemas.microsoft.com/office/drawing/2014/main" id="{6E7E7CB6-110F-4262-AB11-3A4862B49468}"/>
              </a:ext>
            </a:extLst>
          </p:cNvPr>
          <p:cNvSpPr>
            <a:spLocks noGrp="1"/>
          </p:cNvSpPr>
          <p:nvPr>
            <p:ph idx="1"/>
          </p:nvPr>
        </p:nvSpPr>
        <p:spPr>
          <a:xfrm>
            <a:off x="1235528" y="2481943"/>
            <a:ext cx="9710296" cy="3309258"/>
          </a:xfrm>
        </p:spPr>
        <p:txBody>
          <a:bodyPr>
            <a:normAutofit/>
          </a:bodyPr>
          <a:lstStyle/>
          <a:p>
            <a:r>
              <a:rPr lang="en-US" dirty="0">
                <a:effectLst/>
              </a:rPr>
              <a:t>The overall rate of foreclosure filings increased by close to 14% between July and August. </a:t>
            </a:r>
          </a:p>
          <a:p>
            <a:r>
              <a:rPr lang="en-US" dirty="0">
                <a:effectLst/>
              </a:rPr>
              <a:t>This uptick follows the dip in foreclosure activity between June and July, likely related to a typical Q3 seasonal drop. </a:t>
            </a:r>
          </a:p>
          <a:p>
            <a:r>
              <a:rPr lang="en-US" dirty="0">
                <a:effectLst/>
              </a:rPr>
              <a:t>The number of U.S. properties with foreclosure filings in August was 34,501 (Source: </a:t>
            </a:r>
            <a:r>
              <a:rPr lang="en-US" dirty="0" err="1">
                <a:effectLst/>
              </a:rPr>
              <a:t>Attom</a:t>
            </a:r>
            <a:r>
              <a:rPr lang="en-US" dirty="0">
                <a:effectLst/>
              </a:rPr>
              <a:t> Data Solutions). This is up 118% from August 2021. </a:t>
            </a:r>
          </a:p>
        </p:txBody>
      </p:sp>
    </p:spTree>
    <p:extLst>
      <p:ext uri="{BB962C8B-B14F-4D97-AF65-F5344CB8AC3E}">
        <p14:creationId xmlns:p14="http://schemas.microsoft.com/office/powerpoint/2010/main" val="393515156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4061F-BF04-423A-B4DC-F18D9FF4BECF}"/>
              </a:ext>
            </a:extLst>
          </p:cNvPr>
          <p:cNvSpPr>
            <a:spLocks noGrp="1"/>
          </p:cNvSpPr>
          <p:nvPr>
            <p:ph type="title"/>
          </p:nvPr>
        </p:nvSpPr>
        <p:spPr/>
        <p:txBody>
          <a:bodyPr/>
          <a:lstStyle/>
          <a:p>
            <a:r>
              <a:rPr lang="en-US" dirty="0"/>
              <a:t>Foreclosure Statistics</a:t>
            </a:r>
          </a:p>
        </p:txBody>
      </p:sp>
      <p:sp>
        <p:nvSpPr>
          <p:cNvPr id="3" name="Content Placeholder 2">
            <a:extLst>
              <a:ext uri="{FF2B5EF4-FFF2-40B4-BE49-F238E27FC236}">
                <a16:creationId xmlns:a16="http://schemas.microsoft.com/office/drawing/2014/main" id="{B923C355-F5EC-41EE-BB39-01A2625EFFD2}"/>
              </a:ext>
            </a:extLst>
          </p:cNvPr>
          <p:cNvSpPr>
            <a:spLocks noGrp="1"/>
          </p:cNvSpPr>
          <p:nvPr>
            <p:ph idx="1"/>
          </p:nvPr>
        </p:nvSpPr>
        <p:spPr/>
        <p:txBody>
          <a:bodyPr/>
          <a:lstStyle/>
          <a:p>
            <a:r>
              <a:rPr lang="en-US" dirty="0">
                <a:effectLst/>
              </a:rPr>
              <a:t>While foreclosure filings have been on the rise since the expiration of pandemic relief programs, completed sales will be even lower than before the pandemic due to most borrowers in foreclosure having positive equity in their homes. </a:t>
            </a:r>
          </a:p>
          <a:p>
            <a:r>
              <a:rPr lang="en-US" dirty="0">
                <a:effectLst/>
              </a:rPr>
              <a:t>Therefore, most borrowers can sell their properties at a profit and avoid foreclosure auctions.</a:t>
            </a:r>
          </a:p>
        </p:txBody>
      </p:sp>
    </p:spTree>
    <p:extLst>
      <p:ext uri="{BB962C8B-B14F-4D97-AF65-F5344CB8AC3E}">
        <p14:creationId xmlns:p14="http://schemas.microsoft.com/office/powerpoint/2010/main" val="291353709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fillRect/>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9960A3-4EE1-43D2-ABFC-C7A03ED214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092D87-A528-4B81-8527-19855C76D9A1}"/>
              </a:ext>
            </a:extLst>
          </p:cNvPr>
          <p:cNvSpPr>
            <a:spLocks noGrp="1"/>
          </p:cNvSpPr>
          <p:nvPr>
            <p:ph type="title"/>
          </p:nvPr>
        </p:nvSpPr>
        <p:spPr>
          <a:xfrm>
            <a:off x="913795" y="609600"/>
            <a:ext cx="10353762" cy="1164772"/>
          </a:xfrm>
        </p:spPr>
        <p:txBody>
          <a:bodyPr>
            <a:normAutofit/>
          </a:bodyPr>
          <a:lstStyle/>
          <a:p>
            <a:r>
              <a:rPr lang="en-US" dirty="0"/>
              <a:t>Foreclosure Statistics</a:t>
            </a:r>
          </a:p>
        </p:txBody>
      </p:sp>
      <p:pic>
        <p:nvPicPr>
          <p:cNvPr id="10" name="Picture 9">
            <a:extLst>
              <a:ext uri="{FF2B5EF4-FFF2-40B4-BE49-F238E27FC236}">
                <a16:creationId xmlns:a16="http://schemas.microsoft.com/office/drawing/2014/main" id="{16ABCF9F-46A6-4370-8EC8-B1EDB4510B54}"/>
              </a:ext>
              <a:ext uri="{C183D7F6-B498-43B3-948B-1728B52AA6E4}">
                <adec:decorative xmlns:adec="http://schemas.microsoft.com/office/drawing/2017/decorative" val="1"/>
              </a:ext>
            </a:extLst>
          </p:cNvPr>
          <p:cNvPicPr preferRelativeResize="0">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rcRect l="798" t="2669" r="616"/>
          <a:stretch>
            <a:fillRect/>
          </a:stretch>
        </p:blipFill>
        <p:spPr>
          <a:xfrm>
            <a:off x="-1" y="2046514"/>
            <a:ext cx="12192001" cy="4811485"/>
          </a:xfrm>
          <a:prstGeom prst="rect">
            <a:avLst/>
          </a:prstGeom>
          <a:effectLst>
            <a:innerShdw blurRad="63500" dist="50800" dir="16200000">
              <a:prstClr val="black">
                <a:alpha val="50000"/>
              </a:prstClr>
            </a:innerShdw>
          </a:effectLst>
        </p:spPr>
      </p:pic>
      <p:sp>
        <p:nvSpPr>
          <p:cNvPr id="3" name="Content Placeholder 2">
            <a:extLst>
              <a:ext uri="{FF2B5EF4-FFF2-40B4-BE49-F238E27FC236}">
                <a16:creationId xmlns:a16="http://schemas.microsoft.com/office/drawing/2014/main" id="{81BEC52A-3F4D-417A-BCB9-C00231C5691E}"/>
              </a:ext>
            </a:extLst>
          </p:cNvPr>
          <p:cNvSpPr>
            <a:spLocks noGrp="1"/>
          </p:cNvSpPr>
          <p:nvPr>
            <p:ph idx="1"/>
          </p:nvPr>
        </p:nvSpPr>
        <p:spPr>
          <a:xfrm>
            <a:off x="1235528" y="2481943"/>
            <a:ext cx="9710296" cy="3309258"/>
          </a:xfrm>
        </p:spPr>
        <p:txBody>
          <a:bodyPr>
            <a:normAutofit/>
          </a:bodyPr>
          <a:lstStyle/>
          <a:p>
            <a:r>
              <a:rPr lang="en-US" b="0" i="0" dirty="0">
                <a:effectLst/>
              </a:rPr>
              <a:t>As of August 2022, Colorado ranks 28</a:t>
            </a:r>
            <a:r>
              <a:rPr lang="en-US" b="0" i="0" baseline="30000" dirty="0">
                <a:effectLst/>
              </a:rPr>
              <a:t>th</a:t>
            </a:r>
            <a:r>
              <a:rPr lang="en-US" baseline="30000" dirty="0">
                <a:effectLst/>
              </a:rPr>
              <a:t>, </a:t>
            </a:r>
            <a:r>
              <a:rPr lang="en-US" b="0" i="0" dirty="0">
                <a:effectLst/>
              </a:rPr>
              <a:t>according to ATTOM, and 31</a:t>
            </a:r>
            <a:r>
              <a:rPr lang="en-US" b="0" i="0" baseline="30000" dirty="0">
                <a:effectLst/>
              </a:rPr>
              <a:t>st</a:t>
            </a:r>
            <a:r>
              <a:rPr lang="en-US" b="0" i="0" dirty="0">
                <a:effectLst/>
              </a:rPr>
              <a:t> according to MSN in the country for foreclosure starts. </a:t>
            </a:r>
          </a:p>
          <a:p>
            <a:r>
              <a:rPr lang="en-US" dirty="0">
                <a:effectLst/>
              </a:rPr>
              <a:t>One year ago, Colorado ranked 46</a:t>
            </a:r>
            <a:r>
              <a:rPr lang="en-US" baseline="30000" dirty="0">
                <a:effectLst/>
              </a:rPr>
              <a:t>th</a:t>
            </a:r>
            <a:r>
              <a:rPr lang="en-US" dirty="0">
                <a:effectLst/>
              </a:rPr>
              <a:t>.</a:t>
            </a:r>
            <a:endParaRPr lang="en-US" b="0" i="0" dirty="0">
              <a:effectLst/>
            </a:endParaRPr>
          </a:p>
          <a:p>
            <a:r>
              <a:rPr lang="en-US" b="0" i="0" dirty="0">
                <a:effectLst/>
              </a:rPr>
              <a:t>States with the highest foreclosure rates were Illinois, Delaware, South Carolina, New Jersey and Florida.</a:t>
            </a:r>
            <a:endParaRPr lang="en-US" dirty="0"/>
          </a:p>
        </p:txBody>
      </p:sp>
    </p:spTree>
    <p:extLst>
      <p:ext uri="{BB962C8B-B14F-4D97-AF65-F5344CB8AC3E}">
        <p14:creationId xmlns:p14="http://schemas.microsoft.com/office/powerpoint/2010/main" val="336393513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4AB646F-3BE3-47A3-B14F-9CB84F6BF5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FED264-9384-47ED-9E9E-1CE2CC338D91}"/>
              </a:ext>
            </a:extLst>
          </p:cNvPr>
          <p:cNvSpPr>
            <a:spLocks noGrp="1"/>
          </p:cNvSpPr>
          <p:nvPr>
            <p:ph type="title"/>
          </p:nvPr>
        </p:nvSpPr>
        <p:spPr>
          <a:xfrm>
            <a:off x="913795" y="609599"/>
            <a:ext cx="5978072" cy="1481150"/>
          </a:xfrm>
        </p:spPr>
        <p:txBody>
          <a:bodyPr>
            <a:normAutofit/>
          </a:bodyPr>
          <a:lstStyle/>
          <a:p>
            <a:r>
              <a:rPr lang="en-US"/>
              <a:t>Colorado</a:t>
            </a:r>
          </a:p>
        </p:txBody>
      </p:sp>
      <p:sp>
        <p:nvSpPr>
          <p:cNvPr id="3" name="Content Placeholder 2">
            <a:extLst>
              <a:ext uri="{FF2B5EF4-FFF2-40B4-BE49-F238E27FC236}">
                <a16:creationId xmlns:a16="http://schemas.microsoft.com/office/drawing/2014/main" id="{8BFE2705-2B61-4406-A09A-2B8E7702BFC2}"/>
              </a:ext>
            </a:extLst>
          </p:cNvPr>
          <p:cNvSpPr>
            <a:spLocks noGrp="1"/>
          </p:cNvSpPr>
          <p:nvPr>
            <p:ph idx="1"/>
          </p:nvPr>
        </p:nvSpPr>
        <p:spPr>
          <a:xfrm>
            <a:off x="913795" y="2279176"/>
            <a:ext cx="5978072" cy="3415672"/>
          </a:xfrm>
        </p:spPr>
        <p:txBody>
          <a:bodyPr anchor="ctr">
            <a:normAutofit lnSpcReduction="10000"/>
          </a:bodyPr>
          <a:lstStyle/>
          <a:p>
            <a:r>
              <a:rPr lang="en-US" dirty="0">
                <a:effectLst/>
              </a:rPr>
              <a:t>According to ATTOM, in August, of Colorado’s 2,491,404 housing units, 432 went into foreclosure.</a:t>
            </a:r>
          </a:p>
          <a:p>
            <a:r>
              <a:rPr lang="en-US" dirty="0">
                <a:effectLst/>
              </a:rPr>
              <a:t>That is a foreclosure rate of one in every 5,767 homes. </a:t>
            </a:r>
          </a:p>
          <a:p>
            <a:r>
              <a:rPr lang="en-US" dirty="0">
                <a:effectLst/>
              </a:rPr>
              <a:t>The counties with the most foreclosures per housing unit were (from highest to lowest): Pueblo, Morgan, Adams, Weld, and Alamosa.</a:t>
            </a:r>
          </a:p>
        </p:txBody>
      </p:sp>
      <p:pic>
        <p:nvPicPr>
          <p:cNvPr id="12" name="Picture 11" descr="Wooden house in rustic landscape">
            <a:extLst>
              <a:ext uri="{FF2B5EF4-FFF2-40B4-BE49-F238E27FC236}">
                <a16:creationId xmlns:a16="http://schemas.microsoft.com/office/drawing/2014/main" id="{15D0B8A4-35E3-A4B6-615F-B3B0624D7BC3}"/>
              </a:ext>
            </a:extLst>
          </p:cNvPr>
          <p:cNvPicPr>
            <a:picLocks noChangeAspect="1"/>
          </p:cNvPicPr>
          <p:nvPr/>
        </p:nvPicPr>
        <p:blipFill rotWithShape="1">
          <a:blip r:embed="rId4"/>
          <a:srcRect l="38446" r="17224"/>
          <a:stretch/>
        </p:blipFill>
        <p:spPr>
          <a:xfrm>
            <a:off x="7620351" y="10"/>
            <a:ext cx="4571649" cy="6857990"/>
          </a:xfrm>
          <a:prstGeom prst="rect">
            <a:avLst/>
          </a:prstGeom>
        </p:spPr>
      </p:pic>
      <p:pic>
        <p:nvPicPr>
          <p:cNvPr id="18" name="Picture 17">
            <a:extLst>
              <a:ext uri="{FF2B5EF4-FFF2-40B4-BE49-F238E27FC236}">
                <a16:creationId xmlns:a16="http://schemas.microsoft.com/office/drawing/2014/main" id="{E0BE7827-5B1A-4F37-BF70-19F7C5C6BDE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964" r="2807" b="1446"/>
          <a:stretch/>
        </p:blipFill>
        <p:spPr>
          <a:xfrm>
            <a:off x="7501468" y="1"/>
            <a:ext cx="4690532" cy="6858000"/>
          </a:xfrm>
          <a:prstGeom prst="rect">
            <a:avLst/>
          </a:prstGeom>
        </p:spPr>
      </p:pic>
    </p:spTree>
    <p:extLst>
      <p:ext uri="{BB962C8B-B14F-4D97-AF65-F5344CB8AC3E}">
        <p14:creationId xmlns:p14="http://schemas.microsoft.com/office/powerpoint/2010/main" val="675948178"/>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10.0.14393.0"/>
  <p:tag name="AS_RELEASE_DATE" val="2017.05.17"/>
  <p:tag name="AS_TITLE" val="Aspose.Slides for .NET 4.0"/>
  <p:tag name="AS_VERSION" val="17.5"/>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VTI">
  <a:themeElements>
    <a:clrScheme name="Custom 35">
      <a:dk1>
        <a:sysClr val="windowText" lastClr="000000"/>
      </a:dk1>
      <a:lt1>
        <a:sysClr val="window" lastClr="FFFFFF"/>
      </a:lt1>
      <a:dk2>
        <a:srgbClr val="4E3B30"/>
      </a:dk2>
      <a:lt2>
        <a:srgbClr val="F4EDD8"/>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Custom 4">
      <a:majorFont>
        <a:latin typeface="Goudy Old Style"/>
        <a:ea typeface="Arial"/>
        <a:cs typeface="Arial"/>
      </a:majorFont>
      <a:minorFont>
        <a:latin typeface="Goudy Old Style"/>
        <a:ea typeface="Arial"/>
        <a:cs typeface="Arial"/>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fillRect/>
          </a:stretch>
        </a:blipFill>
      </a:bgFillStyleLst>
    </a:fmtScheme>
  </a:themeElements>
  <a:objectDefaults/>
  <a:extraClrSchemeLst/>
  <a:extLst>
    <a:ext uri="{05A4C25C-085E-4340-85A3-A5531E510DB2}">
      <thm15:themeFamily xmlns:thm15="http://schemas.microsoft.com/office/thememl/2012/main" name="SlateVTI" id="{35C4A07C-0176-4A32-9BCB-B016516853F0}" vid="{9B70D35C-BCA8-4715-BB49-8BE54A7FC0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89B453C-F2B2-4ECA-A6ED-7DBEF1B6D3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2A3AD49-9331-450C-A2FE-6857A4DB38C6}">
  <ds:schemaRefs>
    <ds:schemaRef ds:uri="http://purl.org/dc/terms/"/>
    <ds:schemaRef ds:uri="http://purl.org/dc/elements/1.1/"/>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 ds:uri="16c05727-aa75-4e4a-9b5f-8a80a1165891"/>
    <ds:schemaRef ds:uri="71af3243-3dd4-4a8d-8c0d-dd76da1f02a5"/>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73CC670F-05B9-4BB7-BA2C-0DE5B5C1E5D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1537</TotalTime>
  <Words>3039</Words>
  <Application>Microsoft Office PowerPoint</Application>
  <PresentationFormat>Widescreen</PresentationFormat>
  <Paragraphs>191</Paragraphs>
  <Slides>46</Slides>
  <Notes>22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46</vt:i4>
      </vt:variant>
    </vt:vector>
  </HeadingPairs>
  <TitlesOfParts>
    <vt:vector size="51" baseType="lpstr">
      <vt:lpstr>Arial</vt:lpstr>
      <vt:lpstr>Calibri</vt:lpstr>
      <vt:lpstr>Goudy Old Style</vt:lpstr>
      <vt:lpstr>Wingdings 2</vt:lpstr>
      <vt:lpstr>SlateVTI</vt:lpstr>
      <vt:lpstr>The World of Default</vt:lpstr>
      <vt:lpstr>Presented By:</vt:lpstr>
      <vt:lpstr>AGENDA</vt:lpstr>
      <vt:lpstr>         FORECLOSURE TRENDS</vt:lpstr>
      <vt:lpstr>Foreclosure Statistics</vt:lpstr>
      <vt:lpstr>Foreclosure Statistics</vt:lpstr>
      <vt:lpstr>Foreclosure Statistics</vt:lpstr>
      <vt:lpstr>Foreclosure Statistics</vt:lpstr>
      <vt:lpstr>Colorado</vt:lpstr>
      <vt:lpstr>Foreclosure Timelines</vt:lpstr>
      <vt:lpstr>Colorado Division of Housing </vt:lpstr>
      <vt:lpstr>What Does the Data Mean?</vt:lpstr>
      <vt:lpstr>Predictions</vt:lpstr>
      <vt:lpstr>Predictions</vt:lpstr>
      <vt:lpstr>Colorado Predictions</vt:lpstr>
      <vt:lpstr>Litigation Trends</vt:lpstr>
      <vt:lpstr>Litigation Trends - Enforcement</vt:lpstr>
      <vt:lpstr>Litigation Trends CFPB Interpretive Rule</vt:lpstr>
      <vt:lpstr>Litigation Trends Sheen v. Wells Fargo Bank, NA</vt:lpstr>
      <vt:lpstr>Litigation Trends Sheen v. Wells Fargo Bank, NA</vt:lpstr>
      <vt:lpstr>Litigation Trends Sheen v. Wells Fargo Bank, NA</vt:lpstr>
      <vt:lpstr>Litigation Trends Silvernagle v. US Bank, National Assoc.</vt:lpstr>
      <vt:lpstr>Litigation Trends Silvernagle v. US Bank, National Assoc.</vt:lpstr>
      <vt:lpstr>Litigation Trends Silvernagle v. US Bank, National Assoc.</vt:lpstr>
      <vt:lpstr>Bankruptcy Trends</vt:lpstr>
      <vt:lpstr>Bankruptcy Trends</vt:lpstr>
      <vt:lpstr>Bankruptcy Predictions</vt:lpstr>
      <vt:lpstr>Bankruptcy Predictions</vt:lpstr>
      <vt:lpstr>HOA Transparency Law</vt:lpstr>
      <vt:lpstr>HOA Transparency Law</vt:lpstr>
      <vt:lpstr>HOA Transparency Law</vt:lpstr>
      <vt:lpstr>HOA Transparency Law</vt:lpstr>
      <vt:lpstr>Q&amp;A</vt:lpstr>
      <vt:lpstr>Q&amp;A</vt:lpstr>
      <vt:lpstr>Torrens Title Registration</vt:lpstr>
      <vt:lpstr>Understanding the Torrens Certificate</vt:lpstr>
      <vt:lpstr>Torrens Title Registration</vt:lpstr>
      <vt:lpstr>Torrens Title Registration </vt:lpstr>
      <vt:lpstr>Three Torrens Principles</vt:lpstr>
      <vt:lpstr>Three Torrens Principles</vt:lpstr>
      <vt:lpstr>Three Torrens Principles</vt:lpstr>
      <vt:lpstr>Torrens Certificates  v. Recording Deeds</vt:lpstr>
      <vt:lpstr>Pros and Cons of Torrens System</vt:lpstr>
      <vt:lpstr>Pros and Cons of Torrens System</vt:lpstr>
      <vt:lpstr>Colorado Torrens</vt:lpstr>
      <vt:lpstr>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Pants Optional:</dc:title>
  <dc:creator>Hicks, Andrea</dc:creator>
  <cp:lastModifiedBy>Deanne Stodden</cp:lastModifiedBy>
  <cp:revision>36</cp:revision>
  <dcterms:created xsi:type="dcterms:W3CDTF">2022-05-27T16:53:16Z</dcterms:created>
  <dcterms:modified xsi:type="dcterms:W3CDTF">2022-10-21T05:29:31Z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