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244ca926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244ca926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-EPEWA: Advertising of promotional opportunities required; must post pay and benefits; can’t base salary offered on candidate’s current salary.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244ca926e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244ca926e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63429e3b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63429e3b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6af26b5a8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6af26b5a8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63429e3b8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63429e3b8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639078ad4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639078ad4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8.jp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8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8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8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8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8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675" y="2780450"/>
            <a:ext cx="8748324" cy="132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675" y="1776375"/>
            <a:ext cx="7106499" cy="8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95675" y="1776375"/>
            <a:ext cx="7041900" cy="100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50">
                <a:solidFill>
                  <a:srgbClr val="1F1F1F"/>
                </a:solidFill>
                <a:highlight>
                  <a:srgbClr val="F1C232"/>
                </a:highlight>
                <a:latin typeface="Roboto"/>
                <a:ea typeface="Roboto"/>
                <a:cs typeface="Roboto"/>
                <a:sym typeface="Roboto"/>
              </a:rPr>
              <a:t>Colorado County Treasurers and Public Trustees Association Fall Conference</a:t>
            </a:r>
            <a:endParaRPr sz="4700">
              <a:solidFill>
                <a:srgbClr val="274E13"/>
              </a:solidFill>
              <a:highlight>
                <a:srgbClr val="F1C232"/>
              </a:highlight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460350" y="2675800"/>
            <a:ext cx="8520600" cy="4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David Ayraud, Esq. Deputy County Attorney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</a:rPr>
              <a:t>Christine Kuehnast, Esq., SPHR Employee Relations Manager</a:t>
            </a:r>
            <a:endParaRPr sz="2600">
              <a:solidFill>
                <a:srgbClr val="FFFFFF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5850" y="0"/>
            <a:ext cx="3858162" cy="177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0" y="0"/>
            <a:ext cx="395675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5675" y="0"/>
            <a:ext cx="4890175" cy="177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48550" y="1776375"/>
            <a:ext cx="169545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5675" y="4103475"/>
            <a:ext cx="8748324" cy="104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786625" y="1850262"/>
            <a:ext cx="1194314" cy="66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82875" y="809625"/>
            <a:ext cx="8961000" cy="43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Advertising Jobs (Equal Pay for Equal Work Act)</a:t>
            </a:r>
            <a:endParaRPr sz="2500">
              <a:solidFill>
                <a:schemeClr val="dk1"/>
              </a:solidFill>
            </a:endParaRPr>
          </a:p>
          <a:p>
            <a:pPr marL="914400" lvl="1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○"/>
            </a:pPr>
            <a:r>
              <a:rPr lang="en" sz="2500">
                <a:solidFill>
                  <a:schemeClr val="dk1"/>
                </a:solidFill>
              </a:rPr>
              <a:t>When is it a promotion?</a:t>
            </a:r>
            <a:endParaRPr sz="2500">
              <a:solidFill>
                <a:schemeClr val="dk1"/>
              </a:solidFill>
            </a:endParaRPr>
          </a:p>
          <a:p>
            <a:pPr marL="1371600" lvl="2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■"/>
            </a:pPr>
            <a:r>
              <a:rPr lang="en" sz="2500">
                <a:solidFill>
                  <a:schemeClr val="dk1"/>
                </a:solidFill>
              </a:rPr>
              <a:t>Exceptions: temp/interim or automatic within 1 year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Background Checks</a:t>
            </a:r>
            <a:endParaRPr sz="2500">
              <a:solidFill>
                <a:schemeClr val="dk1"/>
              </a:solidFill>
            </a:endParaRPr>
          </a:p>
          <a:p>
            <a:pPr marL="914400" lvl="1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○"/>
            </a:pPr>
            <a:r>
              <a:rPr lang="en" sz="2500">
                <a:solidFill>
                  <a:schemeClr val="dk1"/>
                </a:solidFill>
              </a:rPr>
              <a:t>Importance of Doing Them-Including Internal Candidates</a:t>
            </a:r>
            <a:endParaRPr sz="2500">
              <a:solidFill>
                <a:schemeClr val="dk1"/>
              </a:solidFill>
            </a:endParaRPr>
          </a:p>
          <a:p>
            <a:pPr marL="914400" lvl="1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○"/>
            </a:pPr>
            <a:r>
              <a:rPr lang="en" sz="2500">
                <a:solidFill>
                  <a:schemeClr val="dk1"/>
                </a:solidFill>
              </a:rPr>
              <a:t>Negligent Hiring</a:t>
            </a:r>
            <a:endParaRPr sz="2500">
              <a:solidFill>
                <a:schemeClr val="dk1"/>
              </a:solidFill>
            </a:endParaRPr>
          </a:p>
          <a:p>
            <a:pPr marL="914400" lvl="1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○"/>
            </a:pPr>
            <a:r>
              <a:rPr lang="en" sz="2500">
                <a:solidFill>
                  <a:schemeClr val="dk1"/>
                </a:solidFill>
              </a:rPr>
              <a:t>Fair Credit Reporting Act</a:t>
            </a:r>
            <a:endParaRPr sz="25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Equal Employment Opportunity (Title VII, ADA)</a:t>
            </a:r>
            <a:endParaRPr sz="2500">
              <a:solidFill>
                <a:schemeClr val="dk1"/>
              </a:solidFill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915275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8550" y="0"/>
            <a:ext cx="169545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86625" y="73887"/>
            <a:ext cx="1194314" cy="6618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182875" y="118450"/>
            <a:ext cx="6883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274E13"/>
                </a:solidFill>
              </a:rPr>
              <a:t>Recruiting</a:t>
            </a:r>
            <a:endParaRPr sz="3200">
              <a:solidFill>
                <a:srgbClr val="274E13"/>
              </a:solidFill>
            </a:endParaRPr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425" y="809598"/>
            <a:ext cx="171450" cy="433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182875" y="774100"/>
            <a:ext cx="8961000" cy="43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FLSA: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Exempt v. Non-Exempt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Overtime pitfalls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Retention bonuses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Compensation studies</a:t>
            </a:r>
            <a:endParaRPr sz="2500"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915275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8550" y="0"/>
            <a:ext cx="169545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86625" y="73887"/>
            <a:ext cx="1194314" cy="6618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182875" y="118450"/>
            <a:ext cx="708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274E13"/>
                </a:solidFill>
              </a:rPr>
              <a:t>Compensation</a:t>
            </a:r>
            <a:endParaRPr sz="3200">
              <a:solidFill>
                <a:srgbClr val="274E13"/>
              </a:solidFill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425" y="809623"/>
            <a:ext cx="171450" cy="433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182875" y="774100"/>
            <a:ext cx="8961000" cy="43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At Will Employment v. Property Interest (4th Amendment, </a:t>
            </a:r>
            <a:r>
              <a:rPr lang="en" sz="2500" i="1"/>
              <a:t>Loudermill</a:t>
            </a:r>
            <a:r>
              <a:rPr lang="en" sz="2500"/>
              <a:t>)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Documentation of Performance Issues</a:t>
            </a:r>
            <a:endParaRPr sz="2500"/>
          </a:p>
          <a:p>
            <a:pPr marL="13716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Computer System, Supervisor Notes</a:t>
            </a:r>
            <a:endParaRPr sz="2500"/>
          </a:p>
          <a:p>
            <a:pPr marL="13716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Performance Evaluations</a:t>
            </a:r>
            <a:endParaRPr sz="2500"/>
          </a:p>
          <a:p>
            <a:pPr marL="13716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Progressive Discipline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Consistent Application of Policies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Application of Policies to Elected Officials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Unemployment</a:t>
            </a:r>
            <a:endParaRPr sz="2500"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915275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8550" y="0"/>
            <a:ext cx="169545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86625" y="73887"/>
            <a:ext cx="1194314" cy="6618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182875" y="118450"/>
            <a:ext cx="708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274E13"/>
                </a:solidFill>
              </a:rPr>
              <a:t>Performance Management</a:t>
            </a:r>
            <a:endParaRPr sz="3200">
              <a:solidFill>
                <a:srgbClr val="274E13"/>
              </a:solidFill>
            </a:endParaRPr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425" y="809623"/>
            <a:ext cx="171450" cy="433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>
            <a:off x="182875" y="774100"/>
            <a:ext cx="8961000" cy="43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Quid Pro Quo vs. Hostile Work Environment</a:t>
            </a:r>
            <a:endParaRPr sz="2500"/>
          </a:p>
          <a:p>
            <a:pPr marL="13716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Reasonable Person:  What is intolerable is based on a reasonable person standard</a:t>
            </a:r>
            <a:endParaRPr sz="2500"/>
          </a:p>
          <a:p>
            <a:pPr marL="13716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Incident vs. Atmosphere: Can be a single incident or ongoing behavior</a:t>
            </a:r>
            <a:endParaRPr sz="2500"/>
          </a:p>
          <a:p>
            <a:pPr marL="9144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Gender and sexual orientation</a:t>
            </a:r>
            <a:endParaRPr sz="2500"/>
          </a:p>
          <a:p>
            <a:pPr marL="9144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Victim does not have to suffer adverse job impact</a:t>
            </a:r>
            <a:endParaRPr sz="2500"/>
          </a:p>
          <a:p>
            <a:pPr marL="9144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Employer’s Liability: liability arises when employer is aware (or should be aware) and fails to take action </a:t>
            </a:r>
            <a:endParaRPr sz="2500"/>
          </a:p>
        </p:txBody>
      </p:sp>
      <p:pic>
        <p:nvPicPr>
          <p:cNvPr id="99" name="Google Shape;9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915275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8550" y="0"/>
            <a:ext cx="169545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86625" y="73887"/>
            <a:ext cx="1194314" cy="66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182875" y="118450"/>
            <a:ext cx="708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274E13"/>
                </a:solidFill>
              </a:rPr>
              <a:t>Sexual Harassment</a:t>
            </a:r>
            <a:endParaRPr sz="3200">
              <a:solidFill>
                <a:srgbClr val="274E13"/>
              </a:solidFill>
            </a:endParaRPr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425" y="809623"/>
            <a:ext cx="171450" cy="433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>
            <a:spLocks noGrp="1"/>
          </p:cNvSpPr>
          <p:nvPr>
            <p:ph type="body" idx="1"/>
          </p:nvPr>
        </p:nvSpPr>
        <p:spPr>
          <a:xfrm>
            <a:off x="182875" y="774100"/>
            <a:ext cx="8961000" cy="43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Beginning July 1, 2023 County Employees may seek to unionize.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Exclusions: Combined cities and counties, home rule counties, and counties with populations smaller than 7,500 in last census.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Colorado Department of Labor will administer elections process, and write rules for interpretation.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Confidential, Executive and Managerial employees excluded from bargaining unit.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County responsibilities: Inform unionized employees of rights, provide employee names and contact information to union, allow union access to new employee orientation, dues deducted from paychecks.</a:t>
            </a:r>
            <a:endParaRPr sz="2200"/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915275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8550" y="0"/>
            <a:ext cx="169545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86625" y="73887"/>
            <a:ext cx="1194314" cy="66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182875" y="118450"/>
            <a:ext cx="708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274E13"/>
                </a:solidFill>
              </a:rPr>
              <a:t>Collective Bargaining</a:t>
            </a:r>
            <a:endParaRPr sz="3200">
              <a:solidFill>
                <a:srgbClr val="274E13"/>
              </a:solidFill>
            </a:endParaRPr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425" y="809623"/>
            <a:ext cx="171450" cy="433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182875" y="774100"/>
            <a:ext cx="8961000" cy="433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0"/>
              <a:t>Questions?</a:t>
            </a:r>
            <a:endParaRPr sz="10200"/>
          </a:p>
        </p:txBody>
      </p:sp>
      <p:pic>
        <p:nvPicPr>
          <p:cNvPr id="119" name="Google Shape;11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915275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8550" y="0"/>
            <a:ext cx="169545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86625" y="73887"/>
            <a:ext cx="1194314" cy="66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182875" y="118450"/>
            <a:ext cx="708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274E13"/>
                </a:solidFill>
              </a:rPr>
              <a:t>Q &amp; A</a:t>
            </a:r>
            <a:endParaRPr sz="3200">
              <a:solidFill>
                <a:srgbClr val="274E13"/>
              </a:solidFill>
            </a:endParaRPr>
          </a:p>
        </p:txBody>
      </p:sp>
      <p:pic>
        <p:nvPicPr>
          <p:cNvPr id="123" name="Google Shape;123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425" y="809623"/>
            <a:ext cx="171450" cy="433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On-screen Show (16:9)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Roboto</vt:lpstr>
      <vt:lpstr>Arial</vt:lpstr>
      <vt:lpstr>Simple Light</vt:lpstr>
      <vt:lpstr>Colorado County Treasurers and Public Trustees Association Fall Conference</vt:lpstr>
      <vt:lpstr>Recruiting</vt:lpstr>
      <vt:lpstr>Compensation</vt:lpstr>
      <vt:lpstr>Performance Management</vt:lpstr>
      <vt:lpstr>Sexual Harassment</vt:lpstr>
      <vt:lpstr>Collective Bargaining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County Treasurers and Public Trustees Association Fall Conference</dc:title>
  <dc:creator>David P Ayraud</dc:creator>
  <cp:lastModifiedBy>David P Ayraud</cp:lastModifiedBy>
  <cp:revision>1</cp:revision>
  <dcterms:modified xsi:type="dcterms:W3CDTF">2022-10-18T17:38:26Z</dcterms:modified>
</cp:coreProperties>
</file>